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notesMasterIdLst>
    <p:notesMasterId r:id="rId39"/>
  </p:notesMasterIdLst>
  <p:sldIdLst>
    <p:sldId id="256" r:id="rId2"/>
    <p:sldId id="324" r:id="rId3"/>
    <p:sldId id="257" r:id="rId4"/>
    <p:sldId id="329" r:id="rId5"/>
    <p:sldId id="335" r:id="rId6"/>
    <p:sldId id="266" r:id="rId7"/>
    <p:sldId id="267" r:id="rId8"/>
    <p:sldId id="331" r:id="rId9"/>
    <p:sldId id="337" r:id="rId10"/>
    <p:sldId id="260" r:id="rId11"/>
    <p:sldId id="274" r:id="rId12"/>
    <p:sldId id="328" r:id="rId13"/>
    <p:sldId id="272" r:id="rId14"/>
    <p:sldId id="330" r:id="rId15"/>
    <p:sldId id="338" r:id="rId16"/>
    <p:sldId id="278" r:id="rId17"/>
    <p:sldId id="277" r:id="rId18"/>
    <p:sldId id="339" r:id="rId19"/>
    <p:sldId id="262" r:id="rId20"/>
    <p:sldId id="340" r:id="rId21"/>
    <p:sldId id="332" r:id="rId22"/>
    <p:sldId id="334" r:id="rId23"/>
    <p:sldId id="333" r:id="rId24"/>
    <p:sldId id="341" r:id="rId25"/>
    <p:sldId id="258" r:id="rId26"/>
    <p:sldId id="348" r:id="rId27"/>
    <p:sldId id="349" r:id="rId28"/>
    <p:sldId id="343" r:id="rId29"/>
    <p:sldId id="342" r:id="rId30"/>
    <p:sldId id="327" r:id="rId31"/>
    <p:sldId id="344" r:id="rId32"/>
    <p:sldId id="345" r:id="rId33"/>
    <p:sldId id="346" r:id="rId34"/>
    <p:sldId id="347" r:id="rId35"/>
    <p:sldId id="261" r:id="rId36"/>
    <p:sldId id="259" r:id="rId37"/>
    <p:sldId id="33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7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DF4DC9B-53FB-4DBB-A412-E2928360C2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381C538-CEDB-4E70-B369-18D7D9094C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DF0C8A7-F40A-47A8-ABF5-661897AF9565}" type="datetimeFigureOut">
              <a:rPr lang="es-PE"/>
              <a:pPr>
                <a:defRPr/>
              </a:pPr>
              <a:t>23/01/2023</a:t>
            </a:fld>
            <a:endParaRPr lang="es-PE"/>
          </a:p>
        </p:txBody>
      </p:sp>
      <p:sp>
        <p:nvSpPr>
          <p:cNvPr id="4" name="Marcador de imagen de diapositiva 3">
            <a:extLst>
              <a:ext uri="{FF2B5EF4-FFF2-40B4-BE49-F238E27FC236}">
                <a16:creationId xmlns:a16="http://schemas.microsoft.com/office/drawing/2014/main" id="{CAFF70D6-314E-4F8F-B2B9-C3D589F519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PE" noProof="0"/>
          </a:p>
        </p:txBody>
      </p:sp>
      <p:sp>
        <p:nvSpPr>
          <p:cNvPr id="5" name="Marcador de notas 4">
            <a:extLst>
              <a:ext uri="{FF2B5EF4-FFF2-40B4-BE49-F238E27FC236}">
                <a16:creationId xmlns:a16="http://schemas.microsoft.com/office/drawing/2014/main" id="{1EAA4ECA-1EA9-4080-AC30-019007F4B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PE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F0D389F-AA34-4433-A459-7B91CB759D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E854E1-93C9-4397-9E66-FE276F6E4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8B11721E-50B9-440C-8126-8B40382C0EE5}" type="slidenum">
              <a:rPr lang="es-PE" altLang="es-PE"/>
              <a:pPr/>
              <a:t>‹Nº›</a:t>
            </a:fld>
            <a:endParaRPr lang="es-PE" altLang="es-P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8BCB6E-2A9E-48F6-B08D-53E69A783053}" type="datetimeFigureOut">
              <a:rPr lang="es-PE" smtClean="0"/>
              <a:pPr>
                <a:defRPr/>
              </a:pPr>
              <a:t>23/01/2023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1ECCC-4DD3-486B-9C98-32B954DEAA68}" type="slidenum">
              <a:rPr lang="es-PE" altLang="es-PE" smtClean="0"/>
              <a:pPr/>
              <a:t>‹Nº›</a:t>
            </a:fld>
            <a:endParaRPr lang="es-PE" altLang="es-P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82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2A1EFB-712E-4CA2-8692-CC9F12F52E60}" type="datetimeFigureOut">
              <a:rPr lang="es-PE" smtClean="0"/>
              <a:pPr>
                <a:defRPr/>
              </a:pPr>
              <a:t>23/01/2023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3C53-CBA6-46FE-B2A3-CE7C9C2594FA}" type="slidenum">
              <a:rPr lang="es-PE" altLang="es-PE" smtClean="0"/>
              <a:pPr/>
              <a:t>‹Nº›</a:t>
            </a:fld>
            <a:endParaRPr lang="es-PE" altLang="es-PE"/>
          </a:p>
        </p:txBody>
      </p:sp>
    </p:spTree>
    <p:extLst>
      <p:ext uri="{BB962C8B-B14F-4D97-AF65-F5344CB8AC3E}">
        <p14:creationId xmlns:p14="http://schemas.microsoft.com/office/powerpoint/2010/main" val="2984225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9A7B4B-CEDA-4634-AEBE-4C4E5795F681}" type="datetimeFigureOut">
              <a:rPr lang="es-PE" smtClean="0"/>
              <a:pPr>
                <a:defRPr/>
              </a:pPr>
              <a:t>23/01/2023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066-B6DE-47C1-BB9D-F85D9DC035B4}" type="slidenum">
              <a:rPr lang="es-PE" altLang="es-PE" smtClean="0"/>
              <a:pPr/>
              <a:t>‹Nº›</a:t>
            </a:fld>
            <a:endParaRPr lang="es-PE" altLang="es-PE"/>
          </a:p>
        </p:txBody>
      </p:sp>
    </p:spTree>
    <p:extLst>
      <p:ext uri="{BB962C8B-B14F-4D97-AF65-F5344CB8AC3E}">
        <p14:creationId xmlns:p14="http://schemas.microsoft.com/office/powerpoint/2010/main" val="3932390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6EF9FE-9580-418C-9B73-05DF85BCEAFE}" type="datetimeFigureOut">
              <a:rPr lang="es-PE" smtClean="0"/>
              <a:pPr>
                <a:defRPr/>
              </a:pPr>
              <a:t>23/01/2023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61FF6-1D0A-41FC-848C-17BBEE45631F}" type="slidenum">
              <a:rPr lang="es-PE" altLang="es-PE" smtClean="0"/>
              <a:pPr/>
              <a:t>‹Nº›</a:t>
            </a:fld>
            <a:endParaRPr lang="es-PE" altLang="es-PE"/>
          </a:p>
        </p:txBody>
      </p:sp>
    </p:spTree>
    <p:extLst>
      <p:ext uri="{BB962C8B-B14F-4D97-AF65-F5344CB8AC3E}">
        <p14:creationId xmlns:p14="http://schemas.microsoft.com/office/powerpoint/2010/main" val="3449306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7EC6858-E897-47DC-BF5E-401C2AFA59DB}" type="datetimeFigureOut">
              <a:rPr lang="es-PE" smtClean="0"/>
              <a:pPr>
                <a:defRPr/>
              </a:pPr>
              <a:t>23/01/2023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224C1-5DBA-41AC-8816-487763FD9402}" type="slidenum">
              <a:rPr lang="es-PE" altLang="es-PE" smtClean="0"/>
              <a:pPr/>
              <a:t>‹Nº›</a:t>
            </a:fld>
            <a:endParaRPr lang="es-PE" altLang="es-P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30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329AC8-7E54-414E-91FB-5C250E56F891}" type="datetimeFigureOut">
              <a:rPr lang="es-PE" smtClean="0"/>
              <a:pPr>
                <a:defRPr/>
              </a:pPr>
              <a:t>23/01/2023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9538D-97CC-469A-B955-B1A85CC9CABE}" type="slidenum">
              <a:rPr lang="es-PE" altLang="es-PE" smtClean="0"/>
              <a:pPr/>
              <a:t>‹Nº›</a:t>
            </a:fld>
            <a:endParaRPr lang="es-PE" altLang="es-PE"/>
          </a:p>
        </p:txBody>
      </p:sp>
    </p:spTree>
    <p:extLst>
      <p:ext uri="{BB962C8B-B14F-4D97-AF65-F5344CB8AC3E}">
        <p14:creationId xmlns:p14="http://schemas.microsoft.com/office/powerpoint/2010/main" val="3643954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579D55-75E3-420F-B5DD-8ABF8C6D6FE2}" type="datetimeFigureOut">
              <a:rPr lang="es-PE" smtClean="0"/>
              <a:pPr>
                <a:defRPr/>
              </a:pPr>
              <a:t>23/01/2023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91A22-11C9-4D2C-B9C1-7B492ED1CB6F}" type="slidenum">
              <a:rPr lang="es-PE" altLang="es-PE" smtClean="0"/>
              <a:pPr/>
              <a:t>‹Nº›</a:t>
            </a:fld>
            <a:endParaRPr lang="es-PE" altLang="es-PE"/>
          </a:p>
        </p:txBody>
      </p:sp>
    </p:spTree>
    <p:extLst>
      <p:ext uri="{BB962C8B-B14F-4D97-AF65-F5344CB8AC3E}">
        <p14:creationId xmlns:p14="http://schemas.microsoft.com/office/powerpoint/2010/main" val="4168277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877EA0-A068-4F18-9F4F-58B87FF819B4}" type="datetimeFigureOut">
              <a:rPr lang="es-PE" smtClean="0"/>
              <a:pPr>
                <a:defRPr/>
              </a:pPr>
              <a:t>23/01/2023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EABB-A83C-4F02-8923-8591A66366AE}" type="slidenum">
              <a:rPr lang="es-PE" altLang="es-PE" smtClean="0"/>
              <a:pPr/>
              <a:t>‹Nº›</a:t>
            </a:fld>
            <a:endParaRPr lang="es-PE" altLang="es-PE"/>
          </a:p>
        </p:txBody>
      </p:sp>
    </p:spTree>
    <p:extLst>
      <p:ext uri="{BB962C8B-B14F-4D97-AF65-F5344CB8AC3E}">
        <p14:creationId xmlns:p14="http://schemas.microsoft.com/office/powerpoint/2010/main" val="289130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E4DFFE2-E176-4DAA-B8D1-3F68B88E2DC2}" type="datetimeFigureOut">
              <a:rPr lang="es-PE" smtClean="0"/>
              <a:pPr>
                <a:defRPr/>
              </a:pPr>
              <a:t>23/01/2023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31AFD-176A-4432-AEC2-A8DAED25A5D9}" type="slidenum">
              <a:rPr lang="es-PE" altLang="es-PE" smtClean="0"/>
              <a:pPr/>
              <a:t>‹Nº›</a:t>
            </a:fld>
            <a:endParaRPr lang="es-PE" altLang="es-PE"/>
          </a:p>
        </p:txBody>
      </p:sp>
    </p:spTree>
    <p:extLst>
      <p:ext uri="{BB962C8B-B14F-4D97-AF65-F5344CB8AC3E}">
        <p14:creationId xmlns:p14="http://schemas.microsoft.com/office/powerpoint/2010/main" val="2986317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DE5FC9B8-57A8-44F1-AE45-CFC742B09CFB}" type="datetimeFigureOut">
              <a:rPr lang="es-PE" smtClean="0"/>
              <a:pPr>
                <a:defRPr/>
              </a:pPr>
              <a:t>23/01/2023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133A7C-8767-4868-8FD7-49CE015021FC}" type="slidenum">
              <a:rPr lang="es-PE" altLang="es-PE" smtClean="0"/>
              <a:pPr/>
              <a:t>‹Nº›</a:t>
            </a:fld>
            <a:endParaRPr lang="es-PE" altLang="es-PE"/>
          </a:p>
        </p:txBody>
      </p:sp>
    </p:spTree>
    <p:extLst>
      <p:ext uri="{BB962C8B-B14F-4D97-AF65-F5344CB8AC3E}">
        <p14:creationId xmlns:p14="http://schemas.microsoft.com/office/powerpoint/2010/main" val="3829122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CEB995-2A21-409E-AB2A-86A2F6898C53}" type="datetimeFigureOut">
              <a:rPr lang="es-PE" smtClean="0"/>
              <a:pPr>
                <a:defRPr/>
              </a:pPr>
              <a:t>23/01/2023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423D-EA11-4BD9-AE3F-C60EAFCF5CE9}" type="slidenum">
              <a:rPr lang="es-PE" altLang="es-PE" smtClean="0"/>
              <a:pPr/>
              <a:t>‹Nº›</a:t>
            </a:fld>
            <a:endParaRPr lang="es-PE" altLang="es-PE"/>
          </a:p>
        </p:txBody>
      </p:sp>
    </p:spTree>
    <p:extLst>
      <p:ext uri="{BB962C8B-B14F-4D97-AF65-F5344CB8AC3E}">
        <p14:creationId xmlns:p14="http://schemas.microsoft.com/office/powerpoint/2010/main" val="311907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A579D55-75E3-420F-B5DD-8ABF8C6D6FE2}" type="datetimeFigureOut">
              <a:rPr lang="es-PE" smtClean="0"/>
              <a:pPr>
                <a:defRPr/>
              </a:pPr>
              <a:t>23/01/2023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1791A22-11C9-4D2C-B9C1-7B492ED1CB6F}" type="slidenum">
              <a:rPr lang="es-PE" altLang="es-PE" smtClean="0"/>
              <a:pPr/>
              <a:t>‹Nº›</a:t>
            </a:fld>
            <a:endParaRPr lang="es-PE" altLang="es-P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897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Ae-Kjg_ggc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9IwJIkTxgM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-YbLiUpEfI?feature=oembed" TargetMode="Externa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olectroshop.com/es/blog/diferencias-de-los-protocolos-de-comunicacion-uart-vs-i2c-vs-spi-n107" TargetMode="External"/><Relationship Id="rId3" Type="http://schemas.openxmlformats.org/officeDocument/2006/relationships/hyperlink" Target="https://www.xilinx.com/products/som/what-is-a-som.html" TargetMode="External"/><Relationship Id="rId7" Type="http://schemas.openxmlformats.org/officeDocument/2006/relationships/hyperlink" Target="https://learn.sparkfun.com/tutorials/serial-peripheral-interface-spi/al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lt.es/ble-bluetooth-low-energy" TargetMode="External"/><Relationship Id="rId5" Type="http://schemas.openxmlformats.org/officeDocument/2006/relationships/hyperlink" Target="https://electrosdr.com/accesorios/269-modulo-cp2102-conversor-usb-a-ttl-uart.html#:~:text=El%20conversor%20CP2102%20permite%20que,Atmel%20AVR%2C%20Arduino%20o%20ESP8266." TargetMode="External"/><Relationship Id="rId4" Type="http://schemas.openxmlformats.org/officeDocument/2006/relationships/hyperlink" Target="https://hardzone.es/reportajes/que-es/soc-caracteristicas-hardwar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D9Y-Z-p-Tc&amp;ab_channel=ElectronicaDeUn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UD9Y-Z-p-Tc" TargetMode="External"/><Relationship Id="rId4" Type="http://schemas.openxmlformats.org/officeDocument/2006/relationships/hyperlink" Target="https://www.youtube.com/watch?v=S0ezrmLNWU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spberrypi.com/news/new-raspberry-pi-website/" TargetMode="External"/><Relationship Id="rId5" Type="http://schemas.openxmlformats.org/officeDocument/2006/relationships/hyperlink" Target="https://www.raspberrypi.org/" TargetMode="Externa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zY2eqw-Bo0?feature=oembed" TargetMode="Externa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s5VUTKYRvE?feature=oembed" TargetMode="External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PaIiaoYkNY?feature=oembe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8E9OSt8Xek?start=42&amp;feature=oembe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ciHoz9QC-Y?start=177&amp;feature=oembed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MF2sK7gyD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MF2sK7gyD0?feature=oembed" TargetMode="Externa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iduPJmy7PM?start=163&amp;feature=oembed" TargetMode="Externa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ángulo 2">
            <a:extLst>
              <a:ext uri="{FF2B5EF4-FFF2-40B4-BE49-F238E27FC236}">
                <a16:creationId xmlns:a16="http://schemas.microsoft.com/office/drawing/2014/main" id="{95E17D09-8F08-4E70-81EA-23D6B8E41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136" y="372795"/>
            <a:ext cx="9115425" cy="572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/>
            <a:endParaRPr lang="es-PE" altLang="es-PE" b="1" dirty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 algn="ctr" eaLnBrk="1" hangingPunct="1"/>
            <a:r>
              <a:rPr lang="es-PE" altLang="es-PE" sz="3600" b="1" dirty="0">
                <a:latin typeface="Arial Black" panose="020B0A04020102020204" pitchFamily="34" charset="0"/>
              </a:rPr>
              <a:t>INTERNET DE LAS COSAS</a:t>
            </a:r>
          </a:p>
          <a:p>
            <a:pPr algn="ctr" eaLnBrk="1" hangingPunct="1"/>
            <a:r>
              <a:rPr lang="es-PE" altLang="es-PE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I</a:t>
            </a:r>
            <a:r>
              <a:rPr lang="es-PE" altLang="es-PE" sz="2800" b="1" dirty="0">
                <a:latin typeface="Arial Black" panose="020B0A04020102020204" pitchFamily="34" charset="0"/>
              </a:rPr>
              <a:t>NTERNET </a:t>
            </a:r>
            <a:r>
              <a:rPr lang="es-PE" altLang="es-PE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O</a:t>
            </a:r>
            <a:r>
              <a:rPr lang="es-PE" altLang="es-PE" sz="2800" b="1" dirty="0">
                <a:latin typeface="Arial Black" panose="020B0A04020102020204" pitchFamily="34" charset="0"/>
              </a:rPr>
              <a:t>F </a:t>
            </a:r>
            <a:r>
              <a:rPr lang="es-PE" altLang="es-PE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T</a:t>
            </a:r>
            <a:r>
              <a:rPr lang="es-PE" altLang="es-PE" sz="2800" b="1" dirty="0">
                <a:latin typeface="Arial Black" panose="020B0A04020102020204" pitchFamily="34" charset="0"/>
              </a:rPr>
              <a:t>HINGS</a:t>
            </a:r>
          </a:p>
          <a:p>
            <a:pPr eaLnBrk="1" hangingPunct="1"/>
            <a:endParaRPr lang="es-PE" altLang="es-PE" sz="36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 eaLnBrk="1" hangingPunct="1"/>
            <a:r>
              <a:rPr lang="es-PE" altLang="es-PE" sz="3600" b="1" dirty="0">
                <a:solidFill>
                  <a:srgbClr val="FF0000"/>
                </a:solidFill>
                <a:latin typeface="Arial Black" panose="020B0A04020102020204" pitchFamily="34" charset="0"/>
              </a:rPr>
              <a:t>TEMA N°2: </a:t>
            </a:r>
          </a:p>
          <a:p>
            <a:pPr eaLnBrk="1" hangingPunct="1"/>
            <a:r>
              <a:rPr lang="es-PE" altLang="es-PE" sz="3200" b="1" dirty="0">
                <a:latin typeface="Arial Black" panose="020B0A04020102020204" pitchFamily="34" charset="0"/>
              </a:rPr>
              <a:t>HARDWARE PARA SISTEMAS IOT</a:t>
            </a:r>
            <a:endParaRPr lang="es-PE" altLang="es-PE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eaLnBrk="1" hangingPunct="1"/>
            <a:endParaRPr lang="es-PE" altLang="es-PE" sz="36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 eaLnBrk="1" hangingPunct="1"/>
            <a:r>
              <a:rPr lang="es-PE" altLang="es-PE" sz="3600" b="1" dirty="0">
                <a:solidFill>
                  <a:srgbClr val="FF0000"/>
                </a:solidFill>
                <a:latin typeface="Arial Black" panose="020B0A04020102020204" pitchFamily="34" charset="0"/>
              </a:rPr>
              <a:t>DOCENTE:</a:t>
            </a:r>
          </a:p>
          <a:p>
            <a:pPr eaLnBrk="1" hangingPunct="1"/>
            <a:r>
              <a:rPr lang="es-PE" altLang="es-PE" sz="3600" b="1" dirty="0">
                <a:latin typeface="Arial Black" panose="020B0A04020102020204" pitchFamily="34" charset="0"/>
              </a:rPr>
              <a:t>GARCÍA LA CHIRA JULIO CESAR</a:t>
            </a:r>
          </a:p>
          <a:p>
            <a:pPr eaLnBrk="1" hangingPunct="1"/>
            <a:endParaRPr lang="es-PE" altLang="es-PE" sz="3600" b="1" dirty="0">
              <a:latin typeface="Arial Black" panose="020B0A04020102020204" pitchFamily="34" charset="0"/>
            </a:endParaRPr>
          </a:p>
          <a:p>
            <a:pPr eaLnBrk="1" hangingPunct="1"/>
            <a:r>
              <a:rPr lang="es-PE" altLang="es-PE" sz="3600" b="1" dirty="0">
                <a:latin typeface="Arial Black" panose="020B0A04020102020204" pitchFamily="34" charset="0"/>
              </a:rPr>
              <a:t>D19361@idat.edu.pe</a:t>
            </a:r>
          </a:p>
        </p:txBody>
      </p:sp>
      <p:pic>
        <p:nvPicPr>
          <p:cNvPr id="7172" name="Picture 4" descr="Resultado de imagen para logo idat">
            <a:extLst>
              <a:ext uri="{FF2B5EF4-FFF2-40B4-BE49-F238E27FC236}">
                <a16:creationId xmlns:a16="http://schemas.microsoft.com/office/drawing/2014/main" id="{4B448F03-639F-4370-AC0E-0AD807AF0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472DED5-94BD-44ED-8151-BB0CC9476687}"/>
              </a:ext>
            </a:extLst>
          </p:cNvPr>
          <p:cNvSpPr/>
          <p:nvPr/>
        </p:nvSpPr>
        <p:spPr>
          <a:xfrm>
            <a:off x="3730277" y="1032837"/>
            <a:ext cx="4446588" cy="64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3600" b="1" spc="-5" dirty="0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r>
              <a:rPr lang="es-PE" sz="3600" b="1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3600" b="1" spc="-5" dirty="0">
                <a:latin typeface="Arial" panose="020B0604020202020204" pitchFamily="34" charset="0"/>
                <a:cs typeface="Arial" panose="020B0604020202020204" pitchFamily="34" charset="0"/>
              </a:rPr>
              <a:t>SHIELDS</a:t>
            </a:r>
            <a:endParaRPr lang="es-P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800A296-C365-427C-835A-3CB1C80DCBB1}"/>
              </a:ext>
            </a:extLst>
          </p:cNvPr>
          <p:cNvSpPr txBox="1"/>
          <p:nvPr/>
        </p:nvSpPr>
        <p:spPr>
          <a:xfrm>
            <a:off x="1272827" y="1853129"/>
            <a:ext cx="9361488" cy="4385816"/>
          </a:xfrm>
          <a:prstGeom prst="rect">
            <a:avLst/>
          </a:prstGeom>
        </p:spPr>
        <p:txBody>
          <a:bodyPr lIns="0" tIns="12700" rIns="0" bIns="0">
            <a:spAutoFit/>
          </a:bodyPr>
          <a:lstStyle>
            <a:lvl1pPr marL="12700">
              <a:tabLst>
                <a:tab pos="679450" algn="l"/>
                <a:tab pos="1914525" algn="l"/>
                <a:tab pos="2293938" algn="l"/>
                <a:tab pos="3619500" algn="l"/>
                <a:tab pos="4179888" algn="l"/>
                <a:tab pos="5880100" algn="l"/>
                <a:tab pos="6583363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tabLst>
                <a:tab pos="679450" algn="l"/>
                <a:tab pos="1914525" algn="l"/>
                <a:tab pos="2293938" algn="l"/>
                <a:tab pos="3619500" algn="l"/>
                <a:tab pos="4179888" algn="l"/>
                <a:tab pos="5880100" algn="l"/>
                <a:tab pos="6583363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tabLst>
                <a:tab pos="679450" algn="l"/>
                <a:tab pos="1914525" algn="l"/>
                <a:tab pos="2293938" algn="l"/>
                <a:tab pos="3619500" algn="l"/>
                <a:tab pos="4179888" algn="l"/>
                <a:tab pos="5880100" algn="l"/>
                <a:tab pos="6583363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tabLst>
                <a:tab pos="679450" algn="l"/>
                <a:tab pos="1914525" algn="l"/>
                <a:tab pos="2293938" algn="l"/>
                <a:tab pos="3619500" algn="l"/>
                <a:tab pos="4179888" algn="l"/>
                <a:tab pos="5880100" algn="l"/>
                <a:tab pos="6583363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tabLst>
                <a:tab pos="679450" algn="l"/>
                <a:tab pos="1914525" algn="l"/>
                <a:tab pos="2293938" algn="l"/>
                <a:tab pos="3619500" algn="l"/>
                <a:tab pos="4179888" algn="l"/>
                <a:tab pos="5880100" algn="l"/>
                <a:tab pos="6583363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tabLst>
                <a:tab pos="679450" algn="l"/>
                <a:tab pos="1914525" algn="l"/>
                <a:tab pos="2293938" algn="l"/>
                <a:tab pos="3619500" algn="l"/>
                <a:tab pos="4179888" algn="l"/>
                <a:tab pos="5880100" algn="l"/>
                <a:tab pos="6583363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tabLst>
                <a:tab pos="679450" algn="l"/>
                <a:tab pos="1914525" algn="l"/>
                <a:tab pos="2293938" algn="l"/>
                <a:tab pos="3619500" algn="l"/>
                <a:tab pos="4179888" algn="l"/>
                <a:tab pos="5880100" algn="l"/>
                <a:tab pos="6583363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tabLst>
                <a:tab pos="679450" algn="l"/>
                <a:tab pos="1914525" algn="l"/>
                <a:tab pos="2293938" algn="l"/>
                <a:tab pos="3619500" algn="l"/>
                <a:tab pos="4179888" algn="l"/>
                <a:tab pos="5880100" algn="l"/>
                <a:tab pos="6583363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tabLst>
                <a:tab pos="679450" algn="l"/>
                <a:tab pos="1914525" algn="l"/>
                <a:tab pos="2293938" algn="l"/>
                <a:tab pos="3619500" algn="l"/>
                <a:tab pos="4179888" algn="l"/>
                <a:tab pos="5880100" algn="l"/>
                <a:tab pos="6583363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just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s-PE" altLang="es-PE" sz="2800" dirty="0">
                <a:latin typeface="Arial" panose="020B0604020202020204" pitchFamily="34" charset="0"/>
                <a:cs typeface="Arial" panose="020B0604020202020204" pitchFamily="34" charset="0"/>
              </a:rPr>
              <a:t>Los	</a:t>
            </a:r>
            <a:r>
              <a:rPr lang="es-PE" altLang="es-PE" sz="2800" b="1" dirty="0">
                <a:latin typeface="Arial" panose="020B0604020202020204" pitchFamily="34" charset="0"/>
                <a:cs typeface="Arial" panose="020B0604020202020204" pitchFamily="34" charset="0"/>
              </a:rPr>
              <a:t>Shields </a:t>
            </a:r>
            <a:r>
              <a:rPr lang="es-PE" altLang="es-PE" sz="2800" dirty="0">
                <a:latin typeface="Arial" panose="020B0604020202020204" pitchFamily="34" charset="0"/>
                <a:cs typeface="Arial" panose="020B0604020202020204" pitchFamily="34" charset="0"/>
              </a:rPr>
              <a:t>o	</a:t>
            </a:r>
            <a:r>
              <a:rPr lang="es-PE" altLang="es-PE" sz="2800" b="1" dirty="0">
                <a:latin typeface="Arial" panose="020B0604020202020204" pitchFamily="34" charset="0"/>
                <a:cs typeface="Arial" panose="020B0604020202020204" pitchFamily="34" charset="0"/>
              </a:rPr>
              <a:t>tarjetas	de	expansión </a:t>
            </a:r>
            <a:r>
              <a:rPr lang="es-PE" altLang="es-PE" sz="2800" dirty="0">
                <a:latin typeface="Arial" panose="020B0604020202020204" pitchFamily="34" charset="0"/>
                <a:cs typeface="Arial" panose="020B0604020202020204" pitchFamily="34" charset="0"/>
              </a:rPr>
              <a:t>son	módulos  fabricados por terceros que se pueden apilar encima de la placa Arduino y  funcionalidad determinada. </a:t>
            </a:r>
          </a:p>
          <a:p>
            <a:pPr algn="just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s-PE" altLang="es-PE" sz="2800" dirty="0">
                <a:latin typeface="Arial" panose="020B0604020202020204" pitchFamily="34" charset="0"/>
                <a:cs typeface="Arial" panose="020B0604020202020204" pitchFamily="34" charset="0"/>
              </a:rPr>
              <a:t> Por ejemplo:</a:t>
            </a:r>
          </a:p>
          <a:p>
            <a:pPr algn="just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endParaRPr lang="es-PE" altLang="es-P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457200" algn="just" eaLnBrk="1" fontAlgn="auto" hangingPunct="1">
              <a:spcBef>
                <a:spcPts val="10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218440" algn="l"/>
              </a:tabLst>
              <a:defRPr/>
            </a:pPr>
            <a:r>
              <a:rPr lang="es-PE" sz="2800" spc="-10" dirty="0">
                <a:latin typeface="Arial" panose="020B0604020202020204" pitchFamily="34" charset="0"/>
                <a:cs typeface="Arial" panose="020B0604020202020204" pitchFamily="34" charset="0"/>
              </a:rPr>
              <a:t>Conexiones</a:t>
            </a:r>
            <a:r>
              <a:rPr lang="es-PE" sz="28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2800" spc="-10" dirty="0">
                <a:latin typeface="Arial" panose="020B0604020202020204" pitchFamily="34" charset="0"/>
                <a:cs typeface="Arial" panose="020B0604020202020204" pitchFamily="34" charset="0"/>
              </a:rPr>
              <a:t>inalámbricas</a:t>
            </a:r>
            <a:endParaRPr lang="es-P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4572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218440" algn="l"/>
              </a:tabLst>
              <a:defRPr/>
            </a:pPr>
            <a:r>
              <a:rPr lang="es-PE" sz="2800" spc="-10" dirty="0">
                <a:latin typeface="Arial" panose="020B0604020202020204" pitchFamily="34" charset="0"/>
                <a:cs typeface="Arial" panose="020B0604020202020204" pitchFamily="34" charset="0"/>
              </a:rPr>
              <a:t>Control </a:t>
            </a:r>
            <a:r>
              <a:rPr lang="es-PE" sz="2800" spc="-5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PE" sz="2800" spc="-10" dirty="0">
                <a:latin typeface="Arial" panose="020B0604020202020204" pitchFamily="34" charset="0"/>
                <a:cs typeface="Arial" panose="020B0604020202020204" pitchFamily="34" charset="0"/>
              </a:rPr>
              <a:t>sensores </a:t>
            </a:r>
            <a:r>
              <a:rPr lang="es-PE" sz="2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s-PE" sz="28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2800" spc="-5" dirty="0">
                <a:latin typeface="Arial" panose="020B0604020202020204" pitchFamily="34" charset="0"/>
                <a:cs typeface="Arial" panose="020B0604020202020204" pitchFamily="34" charset="0"/>
              </a:rPr>
              <a:t>motores</a:t>
            </a:r>
            <a:endParaRPr lang="es-P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4572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218440" algn="l"/>
              </a:tabLst>
              <a:defRPr/>
            </a:pPr>
            <a:r>
              <a:rPr lang="es-PE" sz="2800" spc="-5" dirty="0">
                <a:latin typeface="Arial" panose="020B0604020202020204" pitchFamily="34" charset="0"/>
                <a:cs typeface="Arial" panose="020B0604020202020204" pitchFamily="34" charset="0"/>
              </a:rPr>
              <a:t>Lectura </a:t>
            </a:r>
            <a:r>
              <a:rPr lang="es-PE" sz="2800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s-PE" sz="2800" spc="-10" dirty="0">
                <a:latin typeface="Arial" panose="020B0604020202020204" pitchFamily="34" charset="0"/>
                <a:cs typeface="Arial" panose="020B0604020202020204" pitchFamily="34" charset="0"/>
              </a:rPr>
              <a:t>escritura </a:t>
            </a:r>
            <a:r>
              <a:rPr lang="es-PE" sz="2800" spc="-5" dirty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s-PE" sz="28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2800" spc="-10" dirty="0">
                <a:latin typeface="Arial" panose="020B0604020202020204" pitchFamily="34" charset="0"/>
                <a:cs typeface="Arial" panose="020B0604020202020204" pitchFamily="34" charset="0"/>
              </a:rPr>
              <a:t>memorias</a:t>
            </a:r>
            <a:endParaRPr lang="es-P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endParaRPr lang="es-PE" altLang="es-PE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endParaRPr lang="es-PE" altLang="es-PE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Arduino Logo - PNG y Vector">
            <a:extLst>
              <a:ext uri="{FF2B5EF4-FFF2-40B4-BE49-F238E27FC236}">
                <a16:creationId xmlns:a16="http://schemas.microsoft.com/office/drawing/2014/main" id="{B834B921-5877-4B05-9913-00B9B46F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26" y="174909"/>
            <a:ext cx="1264848" cy="85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ultado de imagen para logo idat">
            <a:extLst>
              <a:ext uri="{FF2B5EF4-FFF2-40B4-BE49-F238E27FC236}">
                <a16:creationId xmlns:a16="http://schemas.microsoft.com/office/drawing/2014/main" id="{0F2401F0-9BB6-4EF9-AA77-D98503D53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bject 3">
            <a:extLst>
              <a:ext uri="{FF2B5EF4-FFF2-40B4-BE49-F238E27FC236}">
                <a16:creationId xmlns:a16="http://schemas.microsoft.com/office/drawing/2014/main" id="{63F63EFC-12DD-411E-A662-29A2CA7C7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236" y="2139192"/>
            <a:ext cx="1808711" cy="1396442"/>
          </a:xfrm>
          <a:prstGeom prst="rect">
            <a:avLst/>
          </a:prstGeom>
          <a:blipFill dpi="0" rotWithShape="1">
            <a:blip r:embed="rId2"/>
            <a:srcRect/>
            <a:stretch>
              <a:fillRect l="-1192" t="-3704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s-PE" altLang="es-PE" sz="18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7411" name="object 4">
            <a:extLst>
              <a:ext uri="{FF2B5EF4-FFF2-40B4-BE49-F238E27FC236}">
                <a16:creationId xmlns:a16="http://schemas.microsoft.com/office/drawing/2014/main" id="{CE32CDE8-27BC-4983-8976-AE97C15A9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1057" y="1994320"/>
            <a:ext cx="1865327" cy="1622944"/>
          </a:xfrm>
          <a:prstGeom prst="rect">
            <a:avLst/>
          </a:prstGeom>
          <a:blipFill dpi="0" rotWithShape="1">
            <a:blip r:embed="rId3"/>
            <a:srcRect/>
            <a:stretch>
              <a:fillRect l="-1330" t="-342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s-PE" altLang="es-PE" sz="18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7412" name="object 5">
            <a:extLst>
              <a:ext uri="{FF2B5EF4-FFF2-40B4-BE49-F238E27FC236}">
                <a16:creationId xmlns:a16="http://schemas.microsoft.com/office/drawing/2014/main" id="{975A781A-E3BF-4E96-A2AA-AC58B552D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97" y="1872144"/>
            <a:ext cx="2016310" cy="1556856"/>
          </a:xfrm>
          <a:prstGeom prst="rect">
            <a:avLst/>
          </a:prstGeom>
          <a:blipFill dpi="0" rotWithShape="1">
            <a:blip r:embed="rId4"/>
            <a:srcRect/>
            <a:stretch>
              <a:fillRect l="-6228" t="-392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s-PE" altLang="es-PE" sz="18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7413" name="object 6">
            <a:extLst>
              <a:ext uri="{FF2B5EF4-FFF2-40B4-BE49-F238E27FC236}">
                <a16:creationId xmlns:a16="http://schemas.microsoft.com/office/drawing/2014/main" id="{0F888FBA-0841-4476-960A-37ABCE618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2723" y="4169328"/>
            <a:ext cx="1865327" cy="2043046"/>
          </a:xfrm>
          <a:prstGeom prst="rect">
            <a:avLst/>
          </a:prstGeom>
          <a:blipFill dpi="0" rotWithShape="1">
            <a:blip r:embed="rId5"/>
            <a:srcRect/>
            <a:stretch>
              <a:fillRect l="-3142" t="-143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s-PE" altLang="es-PE" sz="18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7414" name="object 7">
            <a:extLst>
              <a:ext uri="{FF2B5EF4-FFF2-40B4-BE49-F238E27FC236}">
                <a16:creationId xmlns:a16="http://schemas.microsoft.com/office/drawing/2014/main" id="{60918E80-60DA-4E9C-A749-5C7BF17FE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266" y="3966598"/>
            <a:ext cx="2792333" cy="2145458"/>
          </a:xfrm>
          <a:prstGeom prst="rect">
            <a:avLst/>
          </a:prstGeom>
          <a:blipFill dpi="0" rotWithShape="1">
            <a:blip r:embed="rId6"/>
            <a:srcRect/>
            <a:stretch>
              <a:fillRect l="-1026" t="-322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s-PE" altLang="es-PE" sz="18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7415" name="object 8">
            <a:extLst>
              <a:ext uri="{FF2B5EF4-FFF2-40B4-BE49-F238E27FC236}">
                <a16:creationId xmlns:a16="http://schemas.microsoft.com/office/drawing/2014/main" id="{FBF7A210-59AC-4965-A7B6-D16E4B8AA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275" y="4169328"/>
            <a:ext cx="2541847" cy="1739999"/>
          </a:xfrm>
          <a:prstGeom prst="rect">
            <a:avLst/>
          </a:prstGeom>
          <a:blipFill dpi="0" rotWithShape="1">
            <a:blip r:embed="rId7"/>
            <a:srcRect/>
            <a:stretch>
              <a:fillRect l="-2488" t="-5742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s-PE" altLang="es-PE" sz="18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pic>
        <p:nvPicPr>
          <p:cNvPr id="8" name="Picture 4" descr="Resultado de imagen para logo idat">
            <a:extLst>
              <a:ext uri="{FF2B5EF4-FFF2-40B4-BE49-F238E27FC236}">
                <a16:creationId xmlns:a16="http://schemas.microsoft.com/office/drawing/2014/main" id="{9791F65E-A8DA-428D-B3F6-CEE3532D7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ángulo 3">
            <a:extLst>
              <a:ext uri="{FF2B5EF4-FFF2-40B4-BE49-F238E27FC236}">
                <a16:creationId xmlns:a16="http://schemas.microsoft.com/office/drawing/2014/main" id="{888D7C78-50E2-A139-18EA-6E258C1BC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719" y="688215"/>
            <a:ext cx="46474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s-PE" altLang="es-PE" sz="3600" b="1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TIPOS DE SHIELD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ángulo 3">
            <a:extLst>
              <a:ext uri="{FF2B5EF4-FFF2-40B4-BE49-F238E27FC236}">
                <a16:creationId xmlns:a16="http://schemas.microsoft.com/office/drawing/2014/main" id="{18127C78-E8C5-4D1B-8C67-D3147C0E2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980" y="238809"/>
            <a:ext cx="68788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s-PE" altLang="es-PE" sz="3600" b="1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ETHERNET SHIELD W5100</a:t>
            </a:r>
          </a:p>
        </p:txBody>
      </p:sp>
      <p:sp>
        <p:nvSpPr>
          <p:cNvPr id="18435" name="Rectángulo 6">
            <a:extLst>
              <a:ext uri="{FF2B5EF4-FFF2-40B4-BE49-F238E27FC236}">
                <a16:creationId xmlns:a16="http://schemas.microsoft.com/office/drawing/2014/main" id="{0AC35A9A-527B-48FB-BBD8-46A6DBEDD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02" y="1796449"/>
            <a:ext cx="6130698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s-E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 una herramienta que abre un sin fin de formas para controlar tu Arduino a través de Internet o de la LAN de tu casa. Domótica, automatización, Internet de las cosas (</a:t>
            </a:r>
            <a:r>
              <a:rPr lang="es-E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control y monitoreo remoto, </a:t>
            </a:r>
            <a:r>
              <a:rPr lang="es-E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son algunos de los campos donde se puede utilizar este </a:t>
            </a:r>
            <a:r>
              <a:rPr lang="es-E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shield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Es compatible con Arduino Uno, Mega y Leonardo. Además las librerías Ethernet y SD vienen incluidas por defecto en el IDE de Arduino, por lo que no hay necesidad de descargar librerías adicionales.</a:t>
            </a:r>
            <a:endParaRPr lang="es-PE" altLang="es-PE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 descr="Resultado de imagen para logo idat">
            <a:extLst>
              <a:ext uri="{FF2B5EF4-FFF2-40B4-BE49-F238E27FC236}">
                <a16:creationId xmlns:a16="http://schemas.microsoft.com/office/drawing/2014/main" id="{358376A5-B872-4532-8B1B-2DE5A10C1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Modulo Ethernet Shield W5100 Para Arduino Uno, Mega, Pic | MercadoLibre">
            <a:extLst>
              <a:ext uri="{FF2B5EF4-FFF2-40B4-BE49-F238E27FC236}">
                <a16:creationId xmlns:a16="http://schemas.microsoft.com/office/drawing/2014/main" id="{DCCD6808-1B04-4788-AC3B-EC3AE5AB3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" t="15066" r="3633" b="12905"/>
          <a:stretch/>
        </p:blipFill>
        <p:spPr bwMode="auto">
          <a:xfrm>
            <a:off x="7188136" y="885140"/>
            <a:ext cx="3529466" cy="227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FF968BC-CA28-E9BD-0568-5B4C3B74B864}"/>
              </a:ext>
            </a:extLst>
          </p:cNvPr>
          <p:cNvSpPr txBox="1"/>
          <p:nvPr/>
        </p:nvSpPr>
        <p:spPr>
          <a:xfrm>
            <a:off x="6723156" y="5853054"/>
            <a:ext cx="5314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https://www.youtube.com/watch?v=a2vuWEURq-Y</a:t>
            </a:r>
          </a:p>
        </p:txBody>
      </p:sp>
      <p:pic>
        <p:nvPicPr>
          <p:cNvPr id="9" name="Picture 2" descr="Ethernet Shield Arduino parte 1">
            <a:extLst>
              <a:ext uri="{FF2B5EF4-FFF2-40B4-BE49-F238E27FC236}">
                <a16:creationId xmlns:a16="http://schemas.microsoft.com/office/drawing/2014/main" id="{31A67383-FF40-701A-3F02-D6441A20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136" y="3227075"/>
            <a:ext cx="3879914" cy="274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ángulo 4">
            <a:extLst>
              <a:ext uri="{FF2B5EF4-FFF2-40B4-BE49-F238E27FC236}">
                <a16:creationId xmlns:a16="http://schemas.microsoft.com/office/drawing/2014/main" id="{8D4CB65A-8679-44F3-A9E3-BB90944D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5077" y="893528"/>
            <a:ext cx="7004808" cy="6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 algn="l">
              <a:buNone/>
            </a:pPr>
            <a:r>
              <a:rPr lang="es-PE" sz="3200" b="0" i="0" cap="all" dirty="0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NODEMCU V2 - ESP8266 WIFI</a:t>
            </a:r>
          </a:p>
        </p:txBody>
      </p:sp>
      <p:pic>
        <p:nvPicPr>
          <p:cNvPr id="4" name="Picture 4" descr="Resultado de imagen para logo idat">
            <a:extLst>
              <a:ext uri="{FF2B5EF4-FFF2-40B4-BE49-F238E27FC236}">
                <a16:creationId xmlns:a16="http://schemas.microsoft.com/office/drawing/2014/main" id="{AC162A11-ED1D-4BEB-A59C-8E26FA1FB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DD89D1F-B586-4F5A-9B15-05D7E0480DDA}"/>
              </a:ext>
            </a:extLst>
          </p:cNvPr>
          <p:cNvSpPr txBox="1"/>
          <p:nvPr/>
        </p:nvSpPr>
        <p:spPr>
          <a:xfrm>
            <a:off x="401698" y="1879892"/>
            <a:ext cx="1101157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r>
              <a:rPr lang="es-E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ESP8266</a:t>
            </a: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 una plataforma de desarrollo similar a </a:t>
            </a:r>
            <a:r>
              <a:rPr lang="es-E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especialmente orientada al Internet de las cosas (</a:t>
            </a:r>
            <a:r>
              <a:rPr lang="es-E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 La placa </a:t>
            </a:r>
            <a:r>
              <a:rPr lang="es-E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v2 ESP8266 tiene como núcleo al </a:t>
            </a:r>
            <a:r>
              <a:rPr lang="es-ES" sz="20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</a:t>
            </a:r>
            <a:r>
              <a:rPr lang="es-E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ESP-12E</a:t>
            </a: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que a su vez está basado en el </a:t>
            </a:r>
            <a:r>
              <a:rPr lang="es-ES" sz="20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SoC</a:t>
            </a:r>
            <a:r>
              <a:rPr lang="es-E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</a:t>
            </a:r>
            <a:r>
              <a:rPr lang="es-E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-Fi ESP8266</a:t>
            </a: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integra además el conversor USB-Serial TTL CP2102 y conector micro-USB necesario para la programación y comunicación a PC. </a:t>
            </a:r>
            <a:r>
              <a:rPr lang="es-E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v2 ESP8266 está diseñado especialmente para trabajar montado en </a:t>
            </a:r>
            <a:r>
              <a:rPr lang="es-E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protoboard</a:t>
            </a: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 soldado sobre una placa.</a:t>
            </a:r>
            <a:endParaRPr lang="es-E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También viene con un firmware preinstalado el cual nos permite trabajar con el lenguaje interpretado LUA, enviándole comandos mediante el puerto serial (CP2102). Las tarjetas </a:t>
            </a:r>
            <a:r>
              <a:rPr lang="es-E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Wemos</a:t>
            </a: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D1 mini son las plataformas mas usadas en proyectos de Internet de las cosas (</a:t>
            </a:r>
            <a:r>
              <a:rPr lang="es-E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 No compite con Arduino, pues cubren objetivos distintos.</a:t>
            </a:r>
            <a:endParaRPr lang="es-P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74B794E-0BED-4F44-9EFF-8F45B87678CD}"/>
              </a:ext>
            </a:extLst>
          </p:cNvPr>
          <p:cNvSpPr txBox="1"/>
          <p:nvPr/>
        </p:nvSpPr>
        <p:spPr>
          <a:xfrm>
            <a:off x="401698" y="5395913"/>
            <a:ext cx="83885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linkClick r:id="rId3"/>
              </a:rPr>
              <a:t>https://www.youtube.com/watch?v=gAe-Kjg_ggc</a:t>
            </a:r>
            <a:r>
              <a:rPr lang="es-PE" dirty="0"/>
              <a:t> Parte 1</a:t>
            </a:r>
          </a:p>
          <a:p>
            <a:r>
              <a:rPr lang="es-PE" dirty="0">
                <a:hlinkClick r:id="rId4"/>
              </a:rPr>
              <a:t>https://www.youtube.com/watch?v=9IwJIkTxgME</a:t>
            </a:r>
            <a:r>
              <a:rPr lang="es-PE" dirty="0"/>
              <a:t> Parte 2</a:t>
            </a:r>
          </a:p>
          <a:p>
            <a:endParaRPr lang="es-PE" dirty="0"/>
          </a:p>
          <a:p>
            <a:endParaRPr lang="es-PE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logo idat">
            <a:extLst>
              <a:ext uri="{FF2B5EF4-FFF2-40B4-BE49-F238E27FC236}">
                <a16:creationId xmlns:a16="http://schemas.microsoft.com/office/drawing/2014/main" id="{65C37698-CC86-4C1B-9A2C-F93F2BC08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57540065-42B3-4682-9C7A-CF8EA6ADB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t="1881" r="1468" b="1060"/>
          <a:stretch/>
        </p:blipFill>
        <p:spPr bwMode="auto">
          <a:xfrm>
            <a:off x="92279" y="159391"/>
            <a:ext cx="8858774" cy="605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shield wifi esp8266 caracteristicas">
            <a:extLst>
              <a:ext uri="{FF2B5EF4-FFF2-40B4-BE49-F238E27FC236}">
                <a16:creationId xmlns:a16="http://schemas.microsoft.com/office/drawing/2014/main" id="{0F704ADF-AF43-C785-FC02-D3DDB440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053" y="1197510"/>
            <a:ext cx="2992131" cy="1737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D49FD03D-DA82-8F4D-0E3F-91D77677073A}"/>
              </a:ext>
            </a:extLst>
          </p:cNvPr>
          <p:cNvGrpSpPr/>
          <p:nvPr/>
        </p:nvGrpSpPr>
        <p:grpSpPr>
          <a:xfrm>
            <a:off x="8951053" y="3727470"/>
            <a:ext cx="3110431" cy="1933020"/>
            <a:chOff x="1156995" y="1586430"/>
            <a:chExt cx="7946571" cy="4468912"/>
          </a:xfrm>
        </p:grpSpPr>
        <p:pic>
          <p:nvPicPr>
            <p:cNvPr id="7" name="Picture 2" descr="No hay ninguna descripción de la foto disponible.">
              <a:extLst>
                <a:ext uri="{FF2B5EF4-FFF2-40B4-BE49-F238E27FC236}">
                  <a16:creationId xmlns:a16="http://schemas.microsoft.com/office/drawing/2014/main" id="{49AFA885-A559-58C2-59DF-A6F1FDDEF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995" y="1586430"/>
              <a:ext cx="7946571" cy="4468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E7993BD7-1F42-32F2-94E0-78B6F4D609CA}"/>
                </a:ext>
              </a:extLst>
            </p:cNvPr>
            <p:cNvSpPr/>
            <p:nvPr/>
          </p:nvSpPr>
          <p:spPr>
            <a:xfrm>
              <a:off x="4590661" y="4983489"/>
              <a:ext cx="1390261" cy="10636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84D40137-0202-38BD-9FD7-768A7EF7AA7C}"/>
                </a:ext>
              </a:extLst>
            </p:cNvPr>
            <p:cNvSpPr/>
            <p:nvPr/>
          </p:nvSpPr>
          <p:spPr>
            <a:xfrm>
              <a:off x="6823531" y="1721570"/>
              <a:ext cx="1390261" cy="10636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389868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logo idat">
            <a:extLst>
              <a:ext uri="{FF2B5EF4-FFF2-40B4-BE49-F238E27FC236}">
                <a16:creationId xmlns:a16="http://schemas.microsoft.com/office/drawing/2014/main" id="{65C37698-CC86-4C1B-9A2C-F93F2BC08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D0B0D4C-A1D2-0F7D-F33E-141B03E617EF}"/>
              </a:ext>
            </a:extLst>
          </p:cNvPr>
          <p:cNvSpPr txBox="1"/>
          <p:nvPr/>
        </p:nvSpPr>
        <p:spPr>
          <a:xfrm>
            <a:off x="2305224" y="410974"/>
            <a:ext cx="7581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200" cap="all" dirty="0">
                <a:latin typeface="Arial Black" panose="020B0A04020102020204" pitchFamily="34" charset="0"/>
              </a:rPr>
              <a:t>ALGUNOS PROYECTOS ESP8266</a:t>
            </a:r>
          </a:p>
        </p:txBody>
      </p:sp>
      <p:pic>
        <p:nvPicPr>
          <p:cNvPr id="3" name="Elementos multimedia en línea 2" title="TOP 5 ESP8266 (NodeMCU) PROJECTS - Maker Tutor">
            <a:hlinkClick r:id="" action="ppaction://media"/>
            <a:extLst>
              <a:ext uri="{FF2B5EF4-FFF2-40B4-BE49-F238E27FC236}">
                <a16:creationId xmlns:a16="http://schemas.microsoft.com/office/drawing/2014/main" id="{370AD6D9-FC87-7B0A-CC20-740CB5D53A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42112" y="995749"/>
            <a:ext cx="8928007" cy="50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Resultado de imagen para logo idat">
            <a:extLst>
              <a:ext uri="{FF2B5EF4-FFF2-40B4-BE49-F238E27FC236}">
                <a16:creationId xmlns:a16="http://schemas.microsoft.com/office/drawing/2014/main" id="{54DABEDC-1CD6-4D35-A00C-80B278F20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2D7A271-6698-C1DF-6F66-5C24BEC4DBE8}"/>
              </a:ext>
            </a:extLst>
          </p:cNvPr>
          <p:cNvSpPr txBox="1"/>
          <p:nvPr/>
        </p:nvSpPr>
        <p:spPr>
          <a:xfrm>
            <a:off x="1540511" y="1772785"/>
            <a:ext cx="935975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La placa de desarrollo o DEVKIT V1 NodeMCU-32 es una herramienta muy potente para el prototipado rápido de proyectos con </a:t>
            </a:r>
            <a:r>
              <a:rPr lang="es-PE" sz="20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(Internet de la cosas). Integra en una placa el </a:t>
            </a:r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SoM</a:t>
            </a:r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 ESP-WROOM-32 que tiene como base al </a:t>
            </a:r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SoC</a:t>
            </a:r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 ESP32, el conversor USB-serial </a:t>
            </a:r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CP2102</a:t>
            </a:r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 necesario para programar por USB el ESP32, reguladores de voltaje y leds indicadores. La plataforma ESP32 es la evolución del ESP8266 mejorando sus capacidades de comunicación y procesamiento computacional. A nivel de conectividad permite utilizar diversos protocolos de comunicación inalámbrica como: </a:t>
            </a:r>
            <a:r>
              <a:rPr lang="es-PE" sz="20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, Bluetooth y </a:t>
            </a:r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BLE</a:t>
            </a:r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. En cuanto a procesamiento su CPU 32-bit de dos núcleos de hasta 240Mhz que se pueden controlar independientemente. Además incluye internamente una gran cantidad de periféricos para la conexión con: sensores táctiles capacitivos, sensor de efecto Hall, amplificadores de bajo ruido, interfaz para tarjeta SD, Ethernet, </a:t>
            </a:r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SPI </a:t>
            </a:r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de alta velocidad, </a:t>
            </a:r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UART, I2S e I2C</a:t>
            </a:r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. Aplicado en Mini Servidores Web, Procesamiento digital, Webcams, Cámara IP, Robótica móvil, Domótica y más.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8A64E62-8329-8D4A-F137-A147A72C00C1}"/>
              </a:ext>
            </a:extLst>
          </p:cNvPr>
          <p:cNvSpPr txBox="1"/>
          <p:nvPr/>
        </p:nvSpPr>
        <p:spPr>
          <a:xfrm>
            <a:off x="1143875" y="914225"/>
            <a:ext cx="9924175" cy="6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s-PE" sz="3200" cap="all" dirty="0">
                <a:latin typeface="Arial Black" panose="020B0A04020102020204" pitchFamily="34" charset="0"/>
              </a:rPr>
              <a:t>NODEMCU- ESP32 WIFI - Bluetooth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Resultado de imagen para logo idat">
            <a:extLst>
              <a:ext uri="{FF2B5EF4-FFF2-40B4-BE49-F238E27FC236}">
                <a16:creationId xmlns:a16="http://schemas.microsoft.com/office/drawing/2014/main" id="{0F1DF882-F0A0-425F-B70F-AFC665585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Responsive image">
            <a:extLst>
              <a:ext uri="{FF2B5EF4-FFF2-40B4-BE49-F238E27FC236}">
                <a16:creationId xmlns:a16="http://schemas.microsoft.com/office/drawing/2014/main" id="{644E359C-B960-9A12-9A09-6C8B55AE7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60" y="561975"/>
            <a:ext cx="8808098" cy="543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F4BC06E-9239-66A0-52E4-1ECFBF5025CF}"/>
              </a:ext>
            </a:extLst>
          </p:cNvPr>
          <p:cNvSpPr txBox="1"/>
          <p:nvPr/>
        </p:nvSpPr>
        <p:spPr>
          <a:xfrm>
            <a:off x="6662956" y="5696017"/>
            <a:ext cx="5529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https://www.youtube.com/watch?v=9ouMjvVACnc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Resultado de imagen para logo idat">
            <a:extLst>
              <a:ext uri="{FF2B5EF4-FFF2-40B4-BE49-F238E27FC236}">
                <a16:creationId xmlns:a16="http://schemas.microsoft.com/office/drawing/2014/main" id="{0F1DF882-F0A0-425F-B70F-AFC665585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E5A96FF-B9D2-E1C6-7B0F-9E6B4DFF1840}"/>
              </a:ext>
            </a:extLst>
          </p:cNvPr>
          <p:cNvSpPr txBox="1"/>
          <p:nvPr/>
        </p:nvSpPr>
        <p:spPr>
          <a:xfrm>
            <a:off x="2927758" y="561975"/>
            <a:ext cx="69691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800" cap="all" dirty="0">
                <a:latin typeface="Arial Black" panose="020B0A04020102020204" pitchFamily="34" charset="0"/>
              </a:rPr>
              <a:t>ALGUNOS PROYECTOS ESP32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A240D08-CF37-FA0E-4AED-5E647AE58FCC}"/>
              </a:ext>
            </a:extLst>
          </p:cNvPr>
          <p:cNvSpPr txBox="1"/>
          <p:nvPr/>
        </p:nvSpPr>
        <p:spPr>
          <a:xfrm>
            <a:off x="2585907" y="2671704"/>
            <a:ext cx="751443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dirty="0">
                <a:hlinkClick r:id="rId3"/>
              </a:rPr>
              <a:t>https://www.youtube.com/watch?v=UD9Y-Z-p-Tc&amp;ab_channel=ElectronicaDeUna</a:t>
            </a:r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r>
              <a:rPr lang="es-PE" dirty="0">
                <a:hlinkClick r:id="rId4"/>
              </a:rPr>
              <a:t>https://www.youtube.com/watch?v=S0ezrmLNWUs</a:t>
            </a:r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r>
              <a:rPr lang="es-PE" dirty="0">
                <a:hlinkClick r:id="rId5"/>
              </a:rPr>
              <a:t>https://www.youtube.com/watch?v=UD9Y-Z-p-Tc</a:t>
            </a:r>
            <a:endParaRPr lang="es-PE" dirty="0"/>
          </a:p>
          <a:p>
            <a:pPr algn="ctr"/>
            <a:endParaRPr lang="es-PE" dirty="0"/>
          </a:p>
          <a:p>
            <a:pPr algn="ctr"/>
            <a:r>
              <a:rPr lang="es-PE" dirty="0"/>
              <a:t>https://www.youtube.com/watch?v=abkaxXKqvsU</a:t>
            </a:r>
          </a:p>
        </p:txBody>
      </p:sp>
    </p:spTree>
    <p:extLst>
      <p:ext uri="{BB962C8B-B14F-4D97-AF65-F5344CB8AC3E}">
        <p14:creationId xmlns:p14="http://schemas.microsoft.com/office/powerpoint/2010/main" val="3729643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Resultado de imagen para logo idat">
            <a:extLst>
              <a:ext uri="{FF2B5EF4-FFF2-40B4-BE49-F238E27FC236}">
                <a16:creationId xmlns:a16="http://schemas.microsoft.com/office/drawing/2014/main" id="{44B887D5-F999-48A7-A28F-E7268CA6F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 descr="raspberry pi">
            <a:extLst>
              <a:ext uri="{FF2B5EF4-FFF2-40B4-BE49-F238E27FC236}">
                <a16:creationId xmlns:a16="http://schemas.microsoft.com/office/drawing/2014/main" id="{E5A1C691-6852-4B82-9D27-72D922EA9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4" t="3204" r="12317" b="5383"/>
          <a:stretch/>
        </p:blipFill>
        <p:spPr bwMode="auto">
          <a:xfrm>
            <a:off x="3699913" y="2324521"/>
            <a:ext cx="4792173" cy="314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La Raspberry Pi tiene una nueva página web oficial para todos los temas  relacionados con el hardware y el software - Notebookcheck.org">
            <a:extLst>
              <a:ext uri="{FF2B5EF4-FFF2-40B4-BE49-F238E27FC236}">
                <a16:creationId xmlns:a16="http://schemas.microsoft.com/office/drawing/2014/main" id="{B3F02944-F1F4-4B34-AC33-5397F4E9F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2" b="29524"/>
          <a:stretch/>
        </p:blipFill>
        <p:spPr bwMode="auto">
          <a:xfrm>
            <a:off x="1045028" y="161360"/>
            <a:ext cx="9144000" cy="24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002C016-09AA-D792-A07E-55260225126C}"/>
              </a:ext>
            </a:extLst>
          </p:cNvPr>
          <p:cNvSpPr txBox="1"/>
          <p:nvPr/>
        </p:nvSpPr>
        <p:spPr>
          <a:xfrm>
            <a:off x="274059" y="5409549"/>
            <a:ext cx="68517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linkClick r:id="rId5"/>
              </a:rPr>
              <a:t>https://www.raspberrypi.org/</a:t>
            </a:r>
            <a:endParaRPr lang="es-PE" dirty="0"/>
          </a:p>
          <a:p>
            <a:r>
              <a:rPr lang="es-PE" dirty="0">
                <a:hlinkClick r:id="rId6"/>
              </a:rPr>
              <a:t>https://www.raspberrypi.com/news/new-raspberry-pi-website/</a:t>
            </a:r>
            <a:endParaRPr lang="es-PE" dirty="0"/>
          </a:p>
          <a:p>
            <a:r>
              <a:rPr lang="es-PE" dirty="0"/>
              <a:t>https://www.raspberrypi.com/news/new-raspberry-pi-website/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0CDADF7-F02A-40D3-8535-F3E5B2CDE380}"/>
              </a:ext>
            </a:extLst>
          </p:cNvPr>
          <p:cNvSpPr txBox="1"/>
          <p:nvPr/>
        </p:nvSpPr>
        <p:spPr>
          <a:xfrm>
            <a:off x="1129193" y="2230886"/>
            <a:ext cx="993885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PE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s-PE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INDICADOR DE LOGRO </a:t>
            </a:r>
            <a:r>
              <a:rPr lang="es-PE" sz="2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Nº</a:t>
            </a:r>
            <a:r>
              <a:rPr lang="es-PE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2:</a:t>
            </a:r>
          </a:p>
          <a:p>
            <a:r>
              <a:rPr lang="es-ES" sz="2800" b="0" i="0" u="none" strike="noStrike" baseline="0" dirty="0">
                <a:latin typeface="Arial" panose="020B0604020202020204" pitchFamily="34" charset="0"/>
              </a:rPr>
              <a:t>Diferencia hardware de los sistemas IOT usando información técnica de fabricante. </a:t>
            </a:r>
            <a:r>
              <a:rPr lang="es-ES" sz="2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3" name="Picture 4" descr="Resultado de imagen para logo idat">
            <a:extLst>
              <a:ext uri="{FF2B5EF4-FFF2-40B4-BE49-F238E27FC236}">
                <a16:creationId xmlns:a16="http://schemas.microsoft.com/office/drawing/2014/main" id="{7D80FE89-34F9-4EF2-A676-E6012B447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354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Resultado de imagen para logo idat">
            <a:extLst>
              <a:ext uri="{FF2B5EF4-FFF2-40B4-BE49-F238E27FC236}">
                <a16:creationId xmlns:a16="http://schemas.microsoft.com/office/drawing/2014/main" id="{44B887D5-F999-48A7-A28F-E7268CA6F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Elementos multimedia en línea 1" title="¿Que es y como funciona una Raspberry Pi? - En 1 minuto">
            <a:hlinkClick r:id="" action="ppaction://media"/>
            <a:extLst>
              <a:ext uri="{FF2B5EF4-FFF2-40B4-BE49-F238E27FC236}">
                <a16:creationId xmlns:a16="http://schemas.microsoft.com/office/drawing/2014/main" id="{AE59135A-98A0-7939-399D-A70AF6A57E8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95870" y="561975"/>
            <a:ext cx="9972180" cy="563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7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Resultado de imagen para logo idat">
            <a:extLst>
              <a:ext uri="{FF2B5EF4-FFF2-40B4-BE49-F238E27FC236}">
                <a16:creationId xmlns:a16="http://schemas.microsoft.com/office/drawing/2014/main" id="{44B887D5-F999-48A7-A28F-E7268CA6F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039DBBD-6505-4A13-9599-0BA8B212C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8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Resultado de imagen para logo idat">
            <a:extLst>
              <a:ext uri="{FF2B5EF4-FFF2-40B4-BE49-F238E27FC236}">
                <a16:creationId xmlns:a16="http://schemas.microsoft.com/office/drawing/2014/main" id="{44B887D5-F999-48A7-A28F-E7268CA6F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78A9274-6D15-4DC1-9F0D-B7FAA3ACC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80" y="906011"/>
            <a:ext cx="11036518" cy="525416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CDC375E-DEAD-4DDE-928A-EBC8026E418B}"/>
              </a:ext>
            </a:extLst>
          </p:cNvPr>
          <p:cNvSpPr txBox="1"/>
          <p:nvPr/>
        </p:nvSpPr>
        <p:spPr>
          <a:xfrm>
            <a:off x="987702" y="5738989"/>
            <a:ext cx="6102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Algunos Proyecto: https://www.youtube.com/watch?v=Bs5VUTKYRvE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10EF49-5201-6B91-727B-2AB020427BD1}"/>
              </a:ext>
            </a:extLst>
          </p:cNvPr>
          <p:cNvSpPr txBox="1"/>
          <p:nvPr/>
        </p:nvSpPr>
        <p:spPr>
          <a:xfrm>
            <a:off x="2927758" y="561975"/>
            <a:ext cx="69691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800" cap="all" dirty="0">
                <a:latin typeface="Arial Black" panose="020B0A04020102020204" pitchFamily="34" charset="0"/>
              </a:rPr>
              <a:t>MODELOS</a:t>
            </a:r>
          </a:p>
        </p:txBody>
      </p:sp>
    </p:spTree>
    <p:extLst>
      <p:ext uri="{BB962C8B-B14F-4D97-AF65-F5344CB8AC3E}">
        <p14:creationId xmlns:p14="http://schemas.microsoft.com/office/powerpoint/2010/main" val="2755428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Resultado de imagen para logo idat">
            <a:extLst>
              <a:ext uri="{FF2B5EF4-FFF2-40B4-BE49-F238E27FC236}">
                <a16:creationId xmlns:a16="http://schemas.microsoft.com/office/drawing/2014/main" id="{44B887D5-F999-48A7-A28F-E7268CA6F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 descr="Distribuciones Linux para tu Raspberry Pi 4">
            <a:extLst>
              <a:ext uri="{FF2B5EF4-FFF2-40B4-BE49-F238E27FC236}">
                <a16:creationId xmlns:a16="http://schemas.microsoft.com/office/drawing/2014/main" id="{C0D061D3-35DC-4857-A72D-454F0B10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65" y="988074"/>
            <a:ext cx="7130641" cy="475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53DDB31-92FF-472D-B6CC-948DE4D3F64F}"/>
              </a:ext>
            </a:extLst>
          </p:cNvPr>
          <p:cNvSpPr txBox="1"/>
          <p:nvPr/>
        </p:nvSpPr>
        <p:spPr>
          <a:xfrm>
            <a:off x="2224537" y="5804933"/>
            <a:ext cx="9092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https://www.profesionalreview.com/2021/09/10/sistema-operativo-raspberry-pi/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2B7F0B3-6009-FDEE-D5C1-AEC3A512CDBC}"/>
              </a:ext>
            </a:extLst>
          </p:cNvPr>
          <p:cNvSpPr txBox="1"/>
          <p:nvPr/>
        </p:nvSpPr>
        <p:spPr>
          <a:xfrm>
            <a:off x="2698108" y="300365"/>
            <a:ext cx="69691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2800" cap="all" dirty="0">
                <a:latin typeface="Arial Black" panose="020B0A04020102020204" pitchFamily="34" charset="0"/>
              </a:rPr>
              <a:t>SISTEMAS OPERATIVOS</a:t>
            </a:r>
          </a:p>
        </p:txBody>
      </p:sp>
    </p:spTree>
    <p:extLst>
      <p:ext uri="{BB962C8B-B14F-4D97-AF65-F5344CB8AC3E}">
        <p14:creationId xmlns:p14="http://schemas.microsoft.com/office/powerpoint/2010/main" val="950403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Resultado de imagen para logo idat">
            <a:extLst>
              <a:ext uri="{FF2B5EF4-FFF2-40B4-BE49-F238E27FC236}">
                <a16:creationId xmlns:a16="http://schemas.microsoft.com/office/drawing/2014/main" id="{44B887D5-F999-48A7-A28F-E7268CA6F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Elementos multimedia en línea 1" title="PROYECTOS INTERESANTES CON RASPBERRY PI">
            <a:hlinkClick r:id="" action="ppaction://media"/>
            <a:extLst>
              <a:ext uri="{FF2B5EF4-FFF2-40B4-BE49-F238E27FC236}">
                <a16:creationId xmlns:a16="http://schemas.microsoft.com/office/drawing/2014/main" id="{FC569E7F-42E4-A5FC-2D0C-6B528809C83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96471" y="520117"/>
            <a:ext cx="9858883" cy="557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A6A2A7E5-2E9F-44A0-8FD5-447CFBC25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9"/>
          <a:stretch>
            <a:fillRect/>
          </a:stretch>
        </p:blipFill>
        <p:spPr bwMode="auto">
          <a:xfrm>
            <a:off x="111125" y="794042"/>
            <a:ext cx="11969750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1FA3E02-46E4-941A-193A-AA49B6E83740}"/>
              </a:ext>
            </a:extLst>
          </p:cNvPr>
          <p:cNvSpPr txBox="1"/>
          <p:nvPr/>
        </p:nvSpPr>
        <p:spPr>
          <a:xfrm>
            <a:off x="413158" y="147711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https://www.youtube.com/watch?v=l7fSk7jtuOs</a:t>
            </a:r>
          </a:p>
          <a:p>
            <a:r>
              <a:rPr lang="es-PE" dirty="0"/>
              <a:t>https://www.youtube.com/watch?v=7CPvOrz3PW4&amp;t=53s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91186ED-2F4E-58B4-2F20-36FEFC6E8931}"/>
              </a:ext>
            </a:extLst>
          </p:cNvPr>
          <p:cNvSpPr txBox="1"/>
          <p:nvPr/>
        </p:nvSpPr>
        <p:spPr>
          <a:xfrm>
            <a:off x="337657" y="587929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https://www.youtube.com/watch?v=GnlmVMHA_wQ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sight Into How DHT11 DHT22 Sensor Works &amp;amp; Interface It With Arduino">
            <a:extLst>
              <a:ext uri="{FF2B5EF4-FFF2-40B4-BE49-F238E27FC236}">
                <a16:creationId xmlns:a16="http://schemas.microsoft.com/office/drawing/2014/main" id="{71328CE9-7E97-A6B3-E07C-183755CD8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63" b="11001"/>
          <a:stretch/>
        </p:blipFill>
        <p:spPr bwMode="auto">
          <a:xfrm>
            <a:off x="705821" y="2062058"/>
            <a:ext cx="2767330" cy="17075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DBF6409-33A6-F937-C0BC-19E95E3994A4}"/>
              </a:ext>
            </a:extLst>
          </p:cNvPr>
          <p:cNvSpPr txBox="1"/>
          <p:nvPr/>
        </p:nvSpPr>
        <p:spPr>
          <a:xfrm>
            <a:off x="364301" y="1877392"/>
            <a:ext cx="2060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b="1" dirty="0">
                <a:solidFill>
                  <a:srgbClr val="E72A2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Sensor Digital </a:t>
            </a:r>
            <a:endParaRPr lang="es-PE" dirty="0"/>
          </a:p>
        </p:txBody>
      </p:sp>
      <p:pic>
        <p:nvPicPr>
          <p:cNvPr id="8" name="Imagen 7" descr="Sensor de Temperatura LM35 - UNIT Electronics">
            <a:extLst>
              <a:ext uri="{FF2B5EF4-FFF2-40B4-BE49-F238E27FC236}">
                <a16:creationId xmlns:a16="http://schemas.microsoft.com/office/drawing/2014/main" id="{43700FDB-8DDA-D999-3197-1AA1196C63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18" y="4062709"/>
            <a:ext cx="2003949" cy="2003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5199D8C-4DC9-6013-6E09-8CC9EB405D7A}"/>
              </a:ext>
            </a:extLst>
          </p:cNvPr>
          <p:cNvSpPr txBox="1"/>
          <p:nvPr/>
        </p:nvSpPr>
        <p:spPr>
          <a:xfrm>
            <a:off x="705821" y="5881992"/>
            <a:ext cx="234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b="1" dirty="0">
                <a:solidFill>
                  <a:srgbClr val="E72A2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Sensor Analógico</a:t>
            </a:r>
            <a:endParaRPr lang="es-PE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6E8F4C-80B4-8259-E786-E7EA566A50D0}"/>
              </a:ext>
            </a:extLst>
          </p:cNvPr>
          <p:cNvSpPr txBox="1"/>
          <p:nvPr/>
        </p:nvSpPr>
        <p:spPr>
          <a:xfrm>
            <a:off x="6344174" y="197969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800" b="1" dirty="0">
                <a:solidFill>
                  <a:srgbClr val="FF0000"/>
                </a:solidFill>
                <a:effectLst/>
                <a:latin typeface="Stag Book"/>
                <a:ea typeface="Times New Roman" panose="02020603050405020304" pitchFamily="18" charset="0"/>
                <a:cs typeface="Arial" panose="020B0604020202020204" pitchFamily="34" charset="0"/>
              </a:rPr>
              <a:t>Actuadores Digitales y Analógicos</a:t>
            </a:r>
            <a:endParaRPr lang="es-PE" sz="12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3" name="Imagen 12" descr="Servomotor 360 grados (20Kg/cm) BricoGeek SER0035 | BricoGeek.com">
            <a:extLst>
              <a:ext uri="{FF2B5EF4-FFF2-40B4-BE49-F238E27FC236}">
                <a16:creationId xmlns:a16="http://schemas.microsoft.com/office/drawing/2014/main" id="{25188A2C-6187-4CCC-4ECD-044B19B02B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015" y="2349026"/>
            <a:ext cx="2003949" cy="200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 descr="Motor dc 12V 10rpm zytd520 10k 12,900.00">
            <a:extLst>
              <a:ext uri="{FF2B5EF4-FFF2-40B4-BE49-F238E27FC236}">
                <a16:creationId xmlns:a16="http://schemas.microsoft.com/office/drawing/2014/main" id="{3708FD8D-A925-554B-3640-BFA32CDED2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612" y="2584767"/>
            <a:ext cx="1688465" cy="168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 descr="Ventiladores DC – Bracsan">
            <a:extLst>
              <a:ext uri="{FF2B5EF4-FFF2-40B4-BE49-F238E27FC236}">
                <a16:creationId xmlns:a16="http://schemas.microsoft.com/office/drawing/2014/main" id="{F3B0CF6E-BE6B-227E-2027-ABBA814E10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9" t="10255" r="18649" b="13055"/>
          <a:stretch/>
        </p:blipFill>
        <p:spPr bwMode="auto">
          <a:xfrm>
            <a:off x="9876378" y="2509683"/>
            <a:ext cx="1930400" cy="20891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n 15" descr="Tutorial de Uso del Módulo L298N">
            <a:extLst>
              <a:ext uri="{FF2B5EF4-FFF2-40B4-BE49-F238E27FC236}">
                <a16:creationId xmlns:a16="http://schemas.microsoft.com/office/drawing/2014/main" id="{A7364492-EF9F-EE54-BAD7-9B50DFE8A0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10" y="4373339"/>
            <a:ext cx="2236926" cy="18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s multimedia en línea 2" title="🟢 Diferencia entre CORRIENTE ALTERNA y CORRIENTE CONTINUA 🔴">
            <a:hlinkClick r:id="" action="ppaction://media"/>
            <a:extLst>
              <a:ext uri="{FF2B5EF4-FFF2-40B4-BE49-F238E27FC236}">
                <a16:creationId xmlns:a16="http://schemas.microsoft.com/office/drawing/2014/main" id="{1C38F396-C04A-FD6D-6E20-4BB9385DB69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14306" y="670842"/>
            <a:ext cx="9763388" cy="551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8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title="¿Cuál es la diferencia entre electrónica DIGITAL y ANALÓGICA?">
            <a:hlinkClick r:id="" action="ppaction://media"/>
            <a:extLst>
              <a:ext uri="{FF2B5EF4-FFF2-40B4-BE49-F238E27FC236}">
                <a16:creationId xmlns:a16="http://schemas.microsoft.com/office/drawing/2014/main" id="{563B249D-A470-62F2-D08B-8B004D6365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33850" y="653859"/>
            <a:ext cx="9823508" cy="55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7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s multimedia en línea 5" title="¡Qué Voltaje! - Actuadores y Sensores">
            <a:hlinkClick r:id="" action="ppaction://media"/>
            <a:extLst>
              <a:ext uri="{FF2B5EF4-FFF2-40B4-BE49-F238E27FC236}">
                <a16:creationId xmlns:a16="http://schemas.microsoft.com/office/drawing/2014/main" id="{A5315EC7-04A8-EEB8-932F-7F4BA46AA9A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6738" y="490769"/>
            <a:ext cx="9722840" cy="549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6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ódulo Ethernet shield W5100 Arduino – Arca Electrónica">
            <a:extLst>
              <a:ext uri="{FF2B5EF4-FFF2-40B4-BE49-F238E27FC236}">
                <a16:creationId xmlns:a16="http://schemas.microsoft.com/office/drawing/2014/main" id="{CA5C945B-79C5-49C4-BD61-785A9B538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t="20276" r="1953" b="14358"/>
          <a:stretch/>
        </p:blipFill>
        <p:spPr bwMode="auto">
          <a:xfrm>
            <a:off x="645926" y="4194664"/>
            <a:ext cx="2797910" cy="192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3" name="CuadroTexto 3">
            <a:extLst>
              <a:ext uri="{FF2B5EF4-FFF2-40B4-BE49-F238E27FC236}">
                <a16:creationId xmlns:a16="http://schemas.microsoft.com/office/drawing/2014/main" id="{44052BE9-6B3E-423D-8409-2E2F2AAF0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11" y="268277"/>
            <a:ext cx="6520631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endParaRPr lang="es-PE" sz="1800" b="0" i="0" u="none" strike="noStrike" baseline="0" dirty="0">
              <a:latin typeface="Arial" panose="020B0604020202020204" pitchFamily="34" charset="0"/>
            </a:endParaRPr>
          </a:p>
          <a:p>
            <a:pPr algn="ctr"/>
            <a:r>
              <a:rPr lang="es-PE" sz="320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TARJETAS DE DESARROLLO</a:t>
            </a:r>
            <a:endParaRPr lang="es-PE" sz="3200" dirty="0">
              <a:effectLst/>
              <a:latin typeface="Arial Black" panose="020B0A04020102020204" pitchFamily="34" charset="0"/>
              <a:ea typeface="Times New Roman" panose="02020603050405020304" pitchFamily="18" charset="0"/>
            </a:endParaRPr>
          </a:p>
          <a:p>
            <a:r>
              <a:rPr lang="es-PE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25605" name="Picture 4" descr="Resultado de imagen para logo idat">
            <a:extLst>
              <a:ext uri="{FF2B5EF4-FFF2-40B4-BE49-F238E27FC236}">
                <a16:creationId xmlns:a16="http://schemas.microsoft.com/office/drawing/2014/main" id="{397B1620-6484-41F1-8D83-85BF94788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Sistema operativo Arduino: 5 grandes opciones en 2021 - TRESDE">
            <a:extLst>
              <a:ext uri="{FF2B5EF4-FFF2-40B4-BE49-F238E27FC236}">
                <a16:creationId xmlns:a16="http://schemas.microsoft.com/office/drawing/2014/main" id="{CA537000-65E9-4188-B03B-CE40C7077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46"/>
          <a:stretch/>
        </p:blipFill>
        <p:spPr bwMode="auto">
          <a:xfrm>
            <a:off x="347609" y="1819186"/>
            <a:ext cx="3923944" cy="217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dulo wifi ESP8266 - 12e NodeMcu, para Arduino">
            <a:extLst>
              <a:ext uri="{FF2B5EF4-FFF2-40B4-BE49-F238E27FC236}">
                <a16:creationId xmlns:a16="http://schemas.microsoft.com/office/drawing/2014/main" id="{89EE5184-64A2-46EA-A1D3-F3D61D9DF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51" y="4491924"/>
            <a:ext cx="2632984" cy="184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995E975-679C-461E-81FF-952707CBEEA5}"/>
              </a:ext>
            </a:extLst>
          </p:cNvPr>
          <p:cNvSpPr txBox="1"/>
          <p:nvPr/>
        </p:nvSpPr>
        <p:spPr>
          <a:xfrm>
            <a:off x="4037008" y="4653517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Arial Black" panose="020B0A04020102020204" pitchFamily="34" charset="0"/>
              </a:rPr>
              <a:t>ESP8266</a:t>
            </a:r>
            <a:endParaRPr lang="es-PE" sz="2000" dirty="0">
              <a:latin typeface="Arial Black" panose="020B0A040201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2D0D4C6-0562-4D38-BF2B-919887FE82B8}"/>
              </a:ext>
            </a:extLst>
          </p:cNvPr>
          <p:cNvSpPr txBox="1"/>
          <p:nvPr/>
        </p:nvSpPr>
        <p:spPr>
          <a:xfrm>
            <a:off x="645926" y="5939291"/>
            <a:ext cx="2879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Arial Black" panose="020B0A04020102020204" pitchFamily="34" charset="0"/>
              </a:rPr>
              <a:t>SHIELD ETHERNET</a:t>
            </a:r>
            <a:endParaRPr lang="es-PE" sz="2000" dirty="0">
              <a:latin typeface="Arial Black" panose="020B0A04020102020204" pitchFamily="34" charset="0"/>
            </a:endParaRPr>
          </a:p>
        </p:txBody>
      </p:sp>
      <p:pic>
        <p:nvPicPr>
          <p:cNvPr id="2" name="Picture 2" descr="Raspberry Pi 4 Model B 8GB RAM - Digiware Store">
            <a:extLst>
              <a:ext uri="{FF2B5EF4-FFF2-40B4-BE49-F238E27FC236}">
                <a16:creationId xmlns:a16="http://schemas.microsoft.com/office/drawing/2014/main" id="{93547EA7-F60D-EF31-3FCA-09999A452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202" r="2863" b="9184"/>
          <a:stretch/>
        </p:blipFill>
        <p:spPr bwMode="auto">
          <a:xfrm>
            <a:off x="5357382" y="1877367"/>
            <a:ext cx="2433679" cy="231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El nuevo microcontrolador Pi Pico amplía la famila Raspberry Pi">
            <a:extLst>
              <a:ext uri="{FF2B5EF4-FFF2-40B4-BE49-F238E27FC236}">
                <a16:creationId xmlns:a16="http://schemas.microsoft.com/office/drawing/2014/main" id="{D463759A-F42A-CF5D-2300-562FD6519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873" y="2046755"/>
            <a:ext cx="2812797" cy="158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24 ESP32 DEVKIT DOIT">
            <a:extLst>
              <a:ext uri="{FF2B5EF4-FFF2-40B4-BE49-F238E27FC236}">
                <a16:creationId xmlns:a16="http://schemas.microsoft.com/office/drawing/2014/main" id="{F7123C5B-C9A7-641D-F912-AFD9CDBE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835" y="3767853"/>
            <a:ext cx="2632984" cy="257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F8CA2F6-BF6E-D98D-73F6-855B191CBB75}"/>
              </a:ext>
            </a:extLst>
          </p:cNvPr>
          <p:cNvSpPr txBox="1"/>
          <p:nvPr/>
        </p:nvSpPr>
        <p:spPr>
          <a:xfrm>
            <a:off x="8760110" y="3993023"/>
            <a:ext cx="1085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Arial Black" panose="020B0A04020102020204" pitchFamily="34" charset="0"/>
              </a:rPr>
              <a:t>ESP32</a:t>
            </a:r>
            <a:endParaRPr lang="es-PE" sz="20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2D75E905-9D32-43BF-A1C9-0255C498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55677"/>
            <a:ext cx="10058400" cy="993651"/>
          </a:xfrm>
        </p:spPr>
        <p:txBody>
          <a:bodyPr>
            <a:normAutofit/>
          </a:bodyPr>
          <a:lstStyle/>
          <a:p>
            <a:pPr algn="ctr" defTabSz="457200"/>
            <a:r>
              <a:rPr lang="es-ES" sz="3600" dirty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rPr>
              <a:t>SIMULADOR PACKET TRACER PARA IOT</a:t>
            </a:r>
            <a:endParaRPr lang="es-PE" sz="3600" dirty="0">
              <a:solidFill>
                <a:schemeClr val="tx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4" name="Picture 4" descr="Resultado de imagen para logo idat">
            <a:extLst>
              <a:ext uri="{FF2B5EF4-FFF2-40B4-BE49-F238E27FC236}">
                <a16:creationId xmlns:a16="http://schemas.microsoft.com/office/drawing/2014/main" id="{3E0458AD-9AD0-4FB8-90BF-C05821970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E19F13F-6BA5-4832-B492-E19629B0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34" y="1849328"/>
            <a:ext cx="4454201" cy="39368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484A19D-D9FB-497C-9E12-6A7BFA5019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449" t="25102" r="12602" b="24830"/>
          <a:stretch/>
        </p:blipFill>
        <p:spPr>
          <a:xfrm>
            <a:off x="1010063" y="2312059"/>
            <a:ext cx="4860228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48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2D75E905-9D32-43BF-A1C9-0255C498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99694"/>
            <a:ext cx="10058400" cy="993651"/>
          </a:xfrm>
        </p:spPr>
        <p:txBody>
          <a:bodyPr>
            <a:normAutofit/>
          </a:bodyPr>
          <a:lstStyle/>
          <a:p>
            <a:pPr algn="ctr" defTabSz="457200"/>
            <a:r>
              <a:rPr lang="es-ES" sz="3600" dirty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rPr>
              <a:t>SIMULADOR PACKET TRACER PARA IOT</a:t>
            </a:r>
            <a:endParaRPr lang="es-PE" sz="3600" dirty="0">
              <a:solidFill>
                <a:schemeClr val="tx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4" name="Picture 4" descr="Resultado de imagen para logo idat">
            <a:extLst>
              <a:ext uri="{FF2B5EF4-FFF2-40B4-BE49-F238E27FC236}">
                <a16:creationId xmlns:a16="http://schemas.microsoft.com/office/drawing/2014/main" id="{3E0458AD-9AD0-4FB8-90BF-C05821970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80535CF-8F62-5E23-810F-664DB96012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29778"/>
          <a:stretch/>
        </p:blipFill>
        <p:spPr>
          <a:xfrm>
            <a:off x="1502229" y="1756476"/>
            <a:ext cx="3292651" cy="457934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D9866EB-8224-05A3-FB04-8E55F870C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000" y="1909300"/>
            <a:ext cx="4556334" cy="44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20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2D75E905-9D32-43BF-A1C9-0255C498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19" y="855677"/>
            <a:ext cx="10058400" cy="993651"/>
          </a:xfrm>
        </p:spPr>
        <p:txBody>
          <a:bodyPr>
            <a:normAutofit/>
          </a:bodyPr>
          <a:lstStyle/>
          <a:p>
            <a:pPr algn="ctr" defTabSz="457200"/>
            <a:r>
              <a:rPr lang="es-ES" sz="3600" dirty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rPr>
              <a:t>SIMULADOR PACKET TRACER PARA IOT</a:t>
            </a:r>
            <a:endParaRPr lang="es-PE" sz="3600" dirty="0">
              <a:solidFill>
                <a:schemeClr val="tx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4" name="Picture 4" descr="Resultado de imagen para logo idat">
            <a:extLst>
              <a:ext uri="{FF2B5EF4-FFF2-40B4-BE49-F238E27FC236}">
                <a16:creationId xmlns:a16="http://schemas.microsoft.com/office/drawing/2014/main" id="{3E0458AD-9AD0-4FB8-90BF-C05821970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92D06C5-3534-82E8-7AE0-0BF03EA71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06" y="2996973"/>
            <a:ext cx="6115050" cy="16478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CBC620A-EFAE-9632-589B-EE066FC38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624" y="1873455"/>
            <a:ext cx="4880072" cy="44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53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2D75E905-9D32-43BF-A1C9-0255C498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19" y="855677"/>
            <a:ext cx="10058400" cy="993651"/>
          </a:xfrm>
        </p:spPr>
        <p:txBody>
          <a:bodyPr>
            <a:normAutofit/>
          </a:bodyPr>
          <a:lstStyle/>
          <a:p>
            <a:pPr algn="ctr" defTabSz="457200"/>
            <a:r>
              <a:rPr lang="es-ES" sz="3600" dirty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rPr>
              <a:t>SIMULADOR PACKET TRACER PARA IOT</a:t>
            </a:r>
            <a:endParaRPr lang="es-PE" sz="3600" dirty="0">
              <a:solidFill>
                <a:schemeClr val="tx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4" name="Picture 4" descr="Resultado de imagen para logo idat">
            <a:extLst>
              <a:ext uri="{FF2B5EF4-FFF2-40B4-BE49-F238E27FC236}">
                <a16:creationId xmlns:a16="http://schemas.microsoft.com/office/drawing/2014/main" id="{3E0458AD-9AD0-4FB8-90BF-C05821970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4B5AF30-186C-465D-6B19-37B23B37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388" y="1849328"/>
            <a:ext cx="4480637" cy="43529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D5E69CF-BDFA-16E4-2AD8-BBB1B362A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2574706"/>
            <a:ext cx="6582771" cy="272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05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2D75E905-9D32-43BF-A1C9-0255C498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278" y="776741"/>
            <a:ext cx="10058400" cy="993651"/>
          </a:xfrm>
        </p:spPr>
        <p:txBody>
          <a:bodyPr>
            <a:normAutofit/>
          </a:bodyPr>
          <a:lstStyle/>
          <a:p>
            <a:pPr algn="ctr" defTabSz="457200"/>
            <a:r>
              <a:rPr lang="es-ES" sz="3600" dirty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rPr>
              <a:t>SIMULADOR TINKERCAD</a:t>
            </a:r>
            <a:endParaRPr lang="es-PE" sz="3600" dirty="0">
              <a:solidFill>
                <a:schemeClr val="tx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4" name="Picture 4" descr="Resultado de imagen para logo idat">
            <a:extLst>
              <a:ext uri="{FF2B5EF4-FFF2-40B4-BE49-F238E27FC236}">
                <a16:creationId xmlns:a16="http://schemas.microsoft.com/office/drawing/2014/main" id="{3E0458AD-9AD0-4FB8-90BF-C05821970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D5B68DD-B6B9-F9A8-F119-2EFC3C710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61" y="1770392"/>
            <a:ext cx="10729519" cy="444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54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 descr="Resultado de imagen para logo idat">
            <a:extLst>
              <a:ext uri="{FF2B5EF4-FFF2-40B4-BE49-F238E27FC236}">
                <a16:creationId xmlns:a16="http://schemas.microsoft.com/office/drawing/2014/main" id="{C1FC4182-A1A0-4678-8B6C-61B8183DC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20C7A8D-377F-462E-AAE4-59371E96720C}"/>
              </a:ext>
            </a:extLst>
          </p:cNvPr>
          <p:cNvSpPr txBox="1"/>
          <p:nvPr/>
        </p:nvSpPr>
        <p:spPr>
          <a:xfrm>
            <a:off x="522214" y="1409944"/>
            <a:ext cx="10719034" cy="468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es-PE" sz="1800" b="1" dirty="0">
                <a:solidFill>
                  <a:srgbClr val="6F01EE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s-E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 debe identificar hardware para utilizar en sistemas IOT. Utilizar un buscador web para conocer características.</a:t>
            </a:r>
            <a:endParaRPr lang="es-PE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s-PE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¿Qué es un sensor digital y análogo?</a:t>
            </a:r>
            <a:endParaRPr lang="es-PE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s-PE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¿Qué es un actuador digital y análogo?</a:t>
            </a:r>
            <a:endParaRPr lang="es-PE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s-PE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¿Qué es un controlador en Arduino y </a:t>
            </a:r>
            <a:r>
              <a:rPr lang="es-PE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Raspberry</a:t>
            </a:r>
            <a:r>
              <a:rPr lang="es-PE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?</a:t>
            </a:r>
            <a:endParaRPr lang="es-PE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s-PE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¿En el </a:t>
            </a:r>
            <a:r>
              <a:rPr lang="es-PE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Packet</a:t>
            </a:r>
            <a:r>
              <a:rPr lang="es-PE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s-PE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Tracer</a:t>
            </a:r>
            <a:r>
              <a:rPr lang="es-PE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que representan los bloques SBC y MCU?</a:t>
            </a:r>
            <a:endParaRPr lang="es-PE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s-PE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Investigue sobre tipos de sensores y actuadores para placas de desarrollo Arduino y Raspberry.</a:t>
            </a:r>
            <a:r>
              <a:rPr lang="es-PE" sz="2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Describa características técnicas en tablas.</a:t>
            </a:r>
            <a:endParaRPr lang="es-PE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138C16-5173-4DFB-885E-7F681C466A22}"/>
              </a:ext>
            </a:extLst>
          </p:cNvPr>
          <p:cNvSpPr txBox="1"/>
          <p:nvPr/>
        </p:nvSpPr>
        <p:spPr>
          <a:xfrm>
            <a:off x="580938" y="238809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</a:rPr>
              <a:t>ACTIVIDAD 2</a:t>
            </a:r>
            <a:endParaRPr lang="es-PE" sz="3600" dirty="0">
              <a:effectLst/>
              <a:latin typeface="Arial Black" panose="020B0A04020102020204" pitchFamily="34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ángulo 3">
            <a:extLst>
              <a:ext uri="{FF2B5EF4-FFF2-40B4-BE49-F238E27FC236}">
                <a16:creationId xmlns:a16="http://schemas.microsoft.com/office/drawing/2014/main" id="{54BADAEF-2AAA-482C-AC5F-0E36F843F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374" y="1081814"/>
            <a:ext cx="11543251" cy="6004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es-PE" altLang="es-P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https://aprendiendoarduino.wordpress.com/2016/12/18/sensores-y-actuadores/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es-PE" altLang="es-P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https://www.luisllamas.es/arduino-wifi-esp8266-esp01/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es-PE" altLang="es-P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http://pdacontroles.com/prueba-arduino-mega-2560-y-esp8266/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es-PE" altLang="es-P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https://naylampmechatronics.com/arduino-tarjetas/9-arduino-mega-2560.html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es-PE" altLang="es-P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https://naylampmechatronics.com/arduino-tarjetas/8-arduino-uno-r3-00008.html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P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https://paraarduino.net/modelos-de-placas-arduino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P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https://internetpasoapaso.com/tipos-placas-arduino/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P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https://arduino.cl/principales-partes-de-un-arduino/#:~:text=El%20Arduino%20Uno%20tiene%206,valores%20menores%2C%20pero%20no%20superiores.&amp;text=3%2C3V%20y%205V%20son,GND%20como%20negativo%20para%20alimentaci%C3%B3n.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PE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https://solectroshop.com/es/blog/que-son-los-sensores-analogicos-todo-sobre-su-funcionamiento-n91</a:t>
            </a:r>
          </a:p>
          <a:p>
            <a:endParaRPr lang="es-PE" sz="24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s-PE" altLang="es-PE" sz="2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4">
            <a:extLst>
              <a:ext uri="{FF2B5EF4-FFF2-40B4-BE49-F238E27FC236}">
                <a16:creationId xmlns:a16="http://schemas.microsoft.com/office/drawing/2014/main" id="{8EE728FF-9AB0-F788-2A50-BDFDF4BD6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632" y="528334"/>
            <a:ext cx="10543271" cy="450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 marL="342900" indent="-342900"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es-PE" alt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https://www.arduino.cc/en/Main/ArduinoEthernetShieldV1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es-PE" alt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https://aprendiendoarduino.wordpress.com/tag/w5100/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es-PE" alt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https://naylampmechatronics.com/ardusystem-shields/12-shield-ethernet-w5100.html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https://programarfacil.com/podcast/nodemcu-tutorial-paso-a-paso/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https://naylampmechatronics.com/espressif-esp/153-nodemcu-v2-esp8266-wifi.html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https://www.luisllamas.es/esp8266-nodemcu/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https://www.espressif.com/en/products/socs/esp32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https://naylampmechatronics.com/espressif-esp/384-nodemcu-32-30-pin-esp32-wifi.html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https://www.rinconingenieril.es/que-es-pwm-y-para-que-sirve/</a:t>
            </a:r>
          </a:p>
          <a:p>
            <a:endParaRPr lang="es-PE" sz="1600" dirty="0"/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s-PE" altLang="es-PE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s-PE" altLang="es-PE" sz="18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CD8E7C1-96BA-2B89-1575-3B56E8B44C13}"/>
              </a:ext>
            </a:extLst>
          </p:cNvPr>
          <p:cNvSpPr txBox="1"/>
          <p:nvPr/>
        </p:nvSpPr>
        <p:spPr>
          <a:xfrm>
            <a:off x="771787" y="4298341"/>
            <a:ext cx="71390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https://www.youtube.com/watch?v=HNn7_kIF638</a:t>
            </a:r>
          </a:p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https://www.youtube.com/watch?v=DNymXdCZeFE</a:t>
            </a:r>
          </a:p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https://www.youtube.com/watch?v=yEIgVq2BBe0</a:t>
            </a:r>
          </a:p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https://www.youtube.com/watch?v=oIT5Bd3s1s8</a:t>
            </a:r>
          </a:p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https://www.youtube.com/channel/UCxoIJrkHo1Rv0PgdnKfUXCw</a:t>
            </a:r>
          </a:p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https://www.youtube.com/c/ElProfeGarcia</a:t>
            </a:r>
          </a:p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https://www.youtube.com/watch?v=udzxpDeNbgs</a:t>
            </a:r>
          </a:p>
        </p:txBody>
      </p:sp>
    </p:spTree>
    <p:extLst>
      <p:ext uri="{BB962C8B-B14F-4D97-AF65-F5344CB8AC3E}">
        <p14:creationId xmlns:p14="http://schemas.microsoft.com/office/powerpoint/2010/main" val="322553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logo idat">
            <a:extLst>
              <a:ext uri="{FF2B5EF4-FFF2-40B4-BE49-F238E27FC236}">
                <a16:creationId xmlns:a16="http://schemas.microsoft.com/office/drawing/2014/main" id="{FCFD9502-0B91-42F2-B9F3-296A33E3E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Tres formas de utilizar Arduino con los estudiantes de Primaria">
            <a:hlinkClick r:id="rId3"/>
            <a:extLst>
              <a:ext uri="{FF2B5EF4-FFF2-40B4-BE49-F238E27FC236}">
                <a16:creationId xmlns:a16="http://schemas.microsoft.com/office/drawing/2014/main" id="{AA4FD6D4-14F9-49EB-970B-783D8AE72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597" y="1998192"/>
            <a:ext cx="4938786" cy="329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F19B6CF-174C-40BC-9978-05CB970510D0}"/>
              </a:ext>
            </a:extLst>
          </p:cNvPr>
          <p:cNvSpPr txBox="1"/>
          <p:nvPr/>
        </p:nvSpPr>
        <p:spPr>
          <a:xfrm>
            <a:off x="2773880" y="921836"/>
            <a:ext cx="6102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s-PE" sz="3200" b="1" spc="-5" dirty="0">
                <a:latin typeface="Arial" panose="020B0604020202020204" pitchFamily="34" charset="0"/>
                <a:cs typeface="Arial" panose="020B0604020202020204" pitchFamily="34" charset="0"/>
              </a:rPr>
              <a:t>¿QUÉ </a:t>
            </a:r>
            <a:r>
              <a:rPr lang="es-PE" sz="3200" b="1" dirty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s-PE" sz="3200" b="1"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3200" b="1" spc="-5" dirty="0">
                <a:latin typeface="Arial" panose="020B0604020202020204" pitchFamily="34" charset="0"/>
                <a:cs typeface="Arial" panose="020B0604020202020204" pitchFamily="34" charset="0"/>
              </a:rPr>
              <a:t>ARDUINO?</a:t>
            </a:r>
            <a:endParaRPr lang="es-PE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C5B28CA-F4CB-4D98-9DAE-84A9934A61F7}"/>
              </a:ext>
            </a:extLst>
          </p:cNvPr>
          <p:cNvSpPr txBox="1"/>
          <p:nvPr/>
        </p:nvSpPr>
        <p:spPr>
          <a:xfrm>
            <a:off x="3046602" y="5474499"/>
            <a:ext cx="6098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2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Página Oficial https://www.arduino.cc/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489A992-D07A-FF5D-4916-8ECC39A2DA37}"/>
              </a:ext>
            </a:extLst>
          </p:cNvPr>
          <p:cNvSpPr txBox="1"/>
          <p:nvPr/>
        </p:nvSpPr>
        <p:spPr>
          <a:xfrm>
            <a:off x="3050796" y="593528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dirty="0"/>
              <a:t>https://www.youtube.com/watch?v=30LiOLyZZOg</a:t>
            </a:r>
          </a:p>
        </p:txBody>
      </p:sp>
    </p:spTree>
    <p:extLst>
      <p:ext uri="{BB962C8B-B14F-4D97-AF65-F5344CB8AC3E}">
        <p14:creationId xmlns:p14="http://schemas.microsoft.com/office/powerpoint/2010/main" val="2490314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logo idat">
            <a:extLst>
              <a:ext uri="{FF2B5EF4-FFF2-40B4-BE49-F238E27FC236}">
                <a16:creationId xmlns:a16="http://schemas.microsoft.com/office/drawing/2014/main" id="{FCFD9502-0B91-42F2-B9F3-296A33E3E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Elementos multimedia en línea 1" title="¿Qué es Arduino y qué proyectos podemos crear con sus placas?">
            <a:hlinkClick r:id="" action="ppaction://media"/>
            <a:extLst>
              <a:ext uri="{FF2B5EF4-FFF2-40B4-BE49-F238E27FC236}">
                <a16:creationId xmlns:a16="http://schemas.microsoft.com/office/drawing/2014/main" id="{AED382EB-2BF7-AADD-EDC5-75F5D733A6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76836" y="262645"/>
            <a:ext cx="10595296" cy="598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8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E291615-00AA-4522-A60C-C2916B8D2ACB}"/>
              </a:ext>
            </a:extLst>
          </p:cNvPr>
          <p:cNvSpPr txBox="1">
            <a:spLocks/>
          </p:cNvSpPr>
          <p:nvPr/>
        </p:nvSpPr>
        <p:spPr>
          <a:xfrm>
            <a:off x="3694113" y="492125"/>
            <a:ext cx="4956175" cy="566738"/>
          </a:xfrm>
          <a:prstGeom prst="rect">
            <a:avLst/>
          </a:prstGeom>
        </p:spPr>
        <p:txBody>
          <a:bodyPr lIns="0" tIns="1270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s-PE" sz="3600" b="1" spc="-5" dirty="0">
                <a:latin typeface="Arial" panose="020B0604020202020204" pitchFamily="34" charset="0"/>
                <a:cs typeface="Arial" panose="020B0604020202020204" pitchFamily="34" charset="0"/>
              </a:rPr>
              <a:t>¿QUÉ </a:t>
            </a:r>
            <a:r>
              <a:rPr lang="es-PE" sz="3600" b="1" dirty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s-PE" sz="3600" b="1"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3600" b="1" spc="-5" dirty="0">
                <a:latin typeface="Arial" panose="020B0604020202020204" pitchFamily="34" charset="0"/>
                <a:cs typeface="Arial" panose="020B0604020202020204" pitchFamily="34" charset="0"/>
              </a:rPr>
              <a:t>ARDUINO?</a:t>
            </a:r>
            <a:endParaRPr lang="es-P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1" name="Rectángulo 4">
            <a:extLst>
              <a:ext uri="{FF2B5EF4-FFF2-40B4-BE49-F238E27FC236}">
                <a16:creationId xmlns:a16="http://schemas.microsoft.com/office/drawing/2014/main" id="{5D10234A-52A0-4F72-B9D3-837F18C94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75" y="1818056"/>
            <a:ext cx="10570276" cy="471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69900" indent="-4572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00"/>
              </a:spcBef>
              <a:buClrTx/>
              <a:buFont typeface="Wingdings" panose="05000000000000000000" pitchFamily="2" charset="2"/>
              <a:buChar char="ü"/>
            </a:pPr>
            <a:r>
              <a:rPr lang="es-PE" altLang="es-PE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 es una  plataforma de  electrónica abierta  para la creación de  prototipos basada  en hardware flexible  y fácil de usar.</a:t>
            </a:r>
          </a:p>
          <a:p>
            <a:pPr eaLnBrk="1" hangingPunct="1">
              <a:lnSpc>
                <a:spcPct val="100000"/>
              </a:lnSpc>
              <a:spcBef>
                <a:spcPts val="100"/>
              </a:spcBef>
              <a:buClrTx/>
              <a:buFont typeface="Wingdings" panose="05000000000000000000" pitchFamily="2" charset="2"/>
              <a:buChar char="ü"/>
            </a:pPr>
            <a:r>
              <a:rPr lang="es-PE" altLang="es-PE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 basado en una  tarjeta con un  microcontrolador	que  permite conectar  sensores, actuadores y  otros elementos  mediante sus entradas y  salidas, analógicas y  digitales.</a:t>
            </a:r>
          </a:p>
          <a:p>
            <a:pPr eaLnBrk="1" hangingPunct="1">
              <a:lnSpc>
                <a:spcPct val="100000"/>
              </a:lnSpc>
              <a:spcBef>
                <a:spcPts val="100"/>
              </a:spcBef>
              <a:buClrTx/>
              <a:buFont typeface="Wingdings" panose="05000000000000000000" pitchFamily="2" charset="2"/>
              <a:buChar char="ü"/>
            </a:pPr>
            <a:r>
              <a:rPr lang="es-PE" altLang="es-PE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ser </a:t>
            </a:r>
            <a:r>
              <a:rPr lang="es-PE" altLang="es-PE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Open-Hardware</a:t>
            </a:r>
            <a:r>
              <a:rPr lang="es-PE" altLang="es-PE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tanto  su diseño, como su distribución es libre.  Es decir, puede utilizarse  libremente para el desarrollo  de cualquier tipo de proyecto  sin necesidad de adquirir ninguna licencia.</a:t>
            </a:r>
          </a:p>
          <a:p>
            <a:pPr eaLnBrk="1" hangingPunct="1">
              <a:lnSpc>
                <a:spcPct val="100000"/>
              </a:lnSpc>
              <a:spcBef>
                <a:spcPts val="100"/>
              </a:spcBef>
              <a:buClrTx/>
              <a:buFontTx/>
              <a:buNone/>
            </a:pPr>
            <a:endParaRPr lang="es-PE" altLang="es-PE" sz="1800" dirty="0">
              <a:solidFill>
                <a:schemeClr val="tx1"/>
              </a:solidFill>
              <a:latin typeface="Tw Cen MT" panose="020B0602020104020603" pitchFamily="34" charset="0"/>
              <a:cs typeface="Calibri" panose="020F0502020204030204" pitchFamily="34" charset="0"/>
            </a:endParaRPr>
          </a:p>
        </p:txBody>
      </p:sp>
      <p:sp>
        <p:nvSpPr>
          <p:cNvPr id="7172" name="object 4">
            <a:extLst>
              <a:ext uri="{FF2B5EF4-FFF2-40B4-BE49-F238E27FC236}">
                <a16:creationId xmlns:a16="http://schemas.microsoft.com/office/drawing/2014/main" id="{5385A42B-3769-444E-9C3B-95165281D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92" y="323268"/>
            <a:ext cx="1150938" cy="12192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s-PE" altLang="es-PE" sz="18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7173" name="object 5">
            <a:extLst>
              <a:ext uri="{FF2B5EF4-FFF2-40B4-BE49-F238E27FC236}">
                <a16:creationId xmlns:a16="http://schemas.microsoft.com/office/drawing/2014/main" id="{38CFDF36-4EF4-4F72-AE17-D93FA4EFD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1933" y="5117283"/>
            <a:ext cx="1272651" cy="127316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defTabSz="4572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s-PE" altLang="es-PE" sz="18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Picture 4" descr="Resultado de imagen para logo idat">
            <a:extLst>
              <a:ext uri="{FF2B5EF4-FFF2-40B4-BE49-F238E27FC236}">
                <a16:creationId xmlns:a16="http://schemas.microsoft.com/office/drawing/2014/main" id="{227438F5-531A-41E0-BB96-67DAEFB0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Resultado de imagen para logo idat">
            <a:extLst>
              <a:ext uri="{FF2B5EF4-FFF2-40B4-BE49-F238E27FC236}">
                <a16:creationId xmlns:a16="http://schemas.microsoft.com/office/drawing/2014/main" id="{5135C83F-9D98-4D7E-9DDA-151A3BDB6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1C992E0-E0CC-4998-A121-245FEBE1E20C}"/>
              </a:ext>
            </a:extLst>
          </p:cNvPr>
          <p:cNvSpPr txBox="1"/>
          <p:nvPr/>
        </p:nvSpPr>
        <p:spPr>
          <a:xfrm>
            <a:off x="352338" y="5700031"/>
            <a:ext cx="895944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PE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17AB91F-83B8-414F-B476-86B1A32ED2B6}"/>
              </a:ext>
            </a:extLst>
          </p:cNvPr>
          <p:cNvSpPr txBox="1"/>
          <p:nvPr/>
        </p:nvSpPr>
        <p:spPr>
          <a:xfrm>
            <a:off x="3048628" y="5861613"/>
            <a:ext cx="7278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/>
              <a:t>PARTES DE ARDUINO</a:t>
            </a:r>
            <a:r>
              <a:rPr lang="es-PE" dirty="0"/>
              <a:t>: https://www.youtube.com/watch?v=Wrn7AnWkRoc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D537B4F0-A5EF-D1F9-D7D8-F94EAEC70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36" y="1476188"/>
            <a:ext cx="4937167" cy="37004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363AA22-AF8D-B37A-9C20-4563726D0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149" y="1140439"/>
            <a:ext cx="4600066" cy="43719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POS DE ARDUINO – amalialia🖤">
            <a:extLst>
              <a:ext uri="{FF2B5EF4-FFF2-40B4-BE49-F238E27FC236}">
                <a16:creationId xmlns:a16="http://schemas.microsoft.com/office/drawing/2014/main" id="{4D1979E0-65DF-48A4-ACDB-F052DC91A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722" y="756804"/>
            <a:ext cx="6105525" cy="591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365EBAD6-DE78-4535-8A26-B70F6D73C406}"/>
              </a:ext>
            </a:extLst>
          </p:cNvPr>
          <p:cNvSpPr txBox="1">
            <a:spLocks/>
          </p:cNvSpPr>
          <p:nvPr/>
        </p:nvSpPr>
        <p:spPr>
          <a:xfrm>
            <a:off x="2849722" y="189982"/>
            <a:ext cx="6105525" cy="566822"/>
          </a:xfrm>
          <a:prstGeom prst="rect">
            <a:avLst/>
          </a:prstGeom>
        </p:spPr>
        <p:txBody>
          <a:bodyPr lIns="0" tIns="1270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s-PE" sz="3600" b="1" spc="-5" dirty="0">
                <a:latin typeface="Arial" panose="020B0604020202020204" pitchFamily="34" charset="0"/>
                <a:cs typeface="Arial" panose="020B0604020202020204" pitchFamily="34" charset="0"/>
              </a:rPr>
              <a:t>TIPOS DE PLACA </a:t>
            </a:r>
            <a:r>
              <a:rPr lang="es-PE" sz="3600" b="1" spc="-10" dirty="0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endParaRPr lang="es-P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 descr="Resultado de imagen para logo idat">
            <a:extLst>
              <a:ext uri="{FF2B5EF4-FFF2-40B4-BE49-F238E27FC236}">
                <a16:creationId xmlns:a16="http://schemas.microsoft.com/office/drawing/2014/main" id="{6A673016-0E30-4A18-B7E1-A6FC48A92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304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65EBAD6-DE78-4535-8A26-B70F6D73C406}"/>
              </a:ext>
            </a:extLst>
          </p:cNvPr>
          <p:cNvSpPr txBox="1">
            <a:spLocks/>
          </p:cNvSpPr>
          <p:nvPr/>
        </p:nvSpPr>
        <p:spPr>
          <a:xfrm>
            <a:off x="2411136" y="198371"/>
            <a:ext cx="7369728" cy="566822"/>
          </a:xfrm>
          <a:prstGeom prst="rect">
            <a:avLst/>
          </a:prstGeom>
        </p:spPr>
        <p:txBody>
          <a:bodyPr wrap="square" lIns="0" tIns="1270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s-PE" sz="3600" b="1" spc="-5" dirty="0">
                <a:latin typeface="Arial" panose="020B0604020202020204" pitchFamily="34" charset="0"/>
                <a:cs typeface="Arial" panose="020B0604020202020204" pitchFamily="34" charset="0"/>
              </a:rPr>
              <a:t>ALGUNO PROYECTOS </a:t>
            </a:r>
            <a:r>
              <a:rPr lang="es-PE" sz="3600" b="1" spc="-10" dirty="0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endParaRPr lang="es-P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 descr="Resultado de imagen para logo idat">
            <a:extLst>
              <a:ext uri="{FF2B5EF4-FFF2-40B4-BE49-F238E27FC236}">
                <a16:creationId xmlns:a16="http://schemas.microsoft.com/office/drawing/2014/main" id="{6A673016-0E30-4A18-B7E1-A6FC48A92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Elementos multimedia en línea 4" title="Increíbles proyectos Arduino. Top 10.">
            <a:hlinkClick r:id="" action="ppaction://media"/>
            <a:extLst>
              <a:ext uri="{FF2B5EF4-FFF2-40B4-BE49-F238E27FC236}">
                <a16:creationId xmlns:a16="http://schemas.microsoft.com/office/drawing/2014/main" id="{A5B188EA-0E3B-CB31-1CA9-D9100EAAAD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47831" y="868280"/>
            <a:ext cx="9599050" cy="542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6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A2757E919C6345ABDF01ADD62A11C5" ma:contentTypeVersion="10" ma:contentTypeDescription="Create a new document." ma:contentTypeScope="" ma:versionID="8493039a6913062d7b412f05b9936349">
  <xsd:schema xmlns:xsd="http://www.w3.org/2001/XMLSchema" xmlns:xs="http://www.w3.org/2001/XMLSchema" xmlns:p="http://schemas.microsoft.com/office/2006/metadata/properties" xmlns:ns2="888acb9b-66cb-41e8-a9cc-24d9dd6fa693" xmlns:ns3="5e8cbe97-2ce1-41fe-93d0-ca0489b1bb59" targetNamespace="http://schemas.microsoft.com/office/2006/metadata/properties" ma:root="true" ma:fieldsID="d0f50d43b6f750e32eccf89146dcfa86" ns2:_="" ns3:_="">
    <xsd:import namespace="888acb9b-66cb-41e8-a9cc-24d9dd6fa693"/>
    <xsd:import namespace="5e8cbe97-2ce1-41fe-93d0-ca0489b1bb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8acb9b-66cb-41e8-a9cc-24d9dd6fa6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bbfff8c-f697-4137-8f4c-35e91af219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8cbe97-2ce1-41fe-93d0-ca0489b1bb5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11e1eef-cf5c-4a5f-9846-2102cf5f1419}" ma:internalName="TaxCatchAll" ma:showField="CatchAllData" ma:web="5e8cbe97-2ce1-41fe-93d0-ca0489b1bb5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88acb9b-66cb-41e8-a9cc-24d9dd6fa693">
      <Terms xmlns="http://schemas.microsoft.com/office/infopath/2007/PartnerControls"/>
    </lcf76f155ced4ddcb4097134ff3c332f>
    <TaxCatchAll xmlns="5e8cbe97-2ce1-41fe-93d0-ca0489b1bb59" xsi:nil="true"/>
  </documentManagement>
</p:properties>
</file>

<file path=customXml/itemProps1.xml><?xml version="1.0" encoding="utf-8"?>
<ds:datastoreItem xmlns:ds="http://schemas.openxmlformats.org/officeDocument/2006/customXml" ds:itemID="{89D95FDE-EACC-41ED-B9DC-EF19ED9EFC29}"/>
</file>

<file path=customXml/itemProps2.xml><?xml version="1.0" encoding="utf-8"?>
<ds:datastoreItem xmlns:ds="http://schemas.openxmlformats.org/officeDocument/2006/customXml" ds:itemID="{B61E307E-2E02-4ED6-AE7B-4CA55BEF7F73}"/>
</file>

<file path=customXml/itemProps3.xml><?xml version="1.0" encoding="utf-8"?>
<ds:datastoreItem xmlns:ds="http://schemas.openxmlformats.org/officeDocument/2006/customXml" ds:itemID="{DB008AC2-A9F2-43F4-AAA6-10C9CF37C412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2798</TotalTime>
  <Words>1343</Words>
  <Application>Microsoft Office PowerPoint</Application>
  <PresentationFormat>Panorámica</PresentationFormat>
  <Paragraphs>111</Paragraphs>
  <Slides>37</Slides>
  <Notes>0</Notes>
  <HiddenSlides>0</HiddenSlides>
  <MMClips>8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7" baseType="lpstr">
      <vt:lpstr>Arial</vt:lpstr>
      <vt:lpstr>Arial Black</vt:lpstr>
      <vt:lpstr>Calibri</vt:lpstr>
      <vt:lpstr>Calibri Light</vt:lpstr>
      <vt:lpstr>Gill Sans MT</vt:lpstr>
      <vt:lpstr>Stag Book</vt:lpstr>
      <vt:lpstr>Times New Roman</vt:lpstr>
      <vt:lpstr>Tw Cen MT</vt:lpstr>
      <vt:lpstr>Wingdings</vt:lpstr>
      <vt:lpstr>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SIMULADOR PACKET TRACER PARA IOT</vt:lpstr>
      <vt:lpstr>SIMULADOR PACKET TRACER PARA IOT</vt:lpstr>
      <vt:lpstr>SIMULADOR PACKET TRACER PARA IOT</vt:lpstr>
      <vt:lpstr>SIMULADOR PACKET TRACER PARA IOT</vt:lpstr>
      <vt:lpstr>SIMULADOR TINKERCAD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PAD</dc:creator>
  <cp:lastModifiedBy>d19361 (García La Chira, Julio César)</cp:lastModifiedBy>
  <cp:revision>54</cp:revision>
  <dcterms:created xsi:type="dcterms:W3CDTF">2019-09-25T20:32:23Z</dcterms:created>
  <dcterms:modified xsi:type="dcterms:W3CDTF">2023-01-24T02:54:39Z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0x010100A9A2757E919C6345ABDF01ADD62A11C5</vt:lpwstr>
  </property>
</Properties>
</file>